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embeddings/oleObject1.bin" ContentType="application/vnd.openxmlformats-officedocument.oleObject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4" r:id="rId2"/>
    <p:sldMasterId id="2147483696" r:id="rId3"/>
    <p:sldMasterId id="2147483705" r:id="rId4"/>
  </p:sldMasterIdLst>
  <p:notesMasterIdLst>
    <p:notesMasterId r:id="rId13"/>
  </p:notesMasterIdLst>
  <p:handoutMasterIdLst>
    <p:handoutMasterId r:id="rId14"/>
  </p:handoutMasterIdLst>
  <p:sldIdLst>
    <p:sldId id="339" r:id="rId5"/>
    <p:sldId id="266" r:id="rId6"/>
    <p:sldId id="276" r:id="rId7"/>
    <p:sldId id="277" r:id="rId8"/>
    <p:sldId id="274" r:id="rId9"/>
    <p:sldId id="332" r:id="rId10"/>
    <p:sldId id="337" r:id="rId11"/>
    <p:sldId id="32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1A5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4" autoAdjust="0"/>
    <p:restoredTop sz="90690" autoAdjust="0"/>
  </p:normalViewPr>
  <p:slideViewPr>
    <p:cSldViewPr>
      <p:cViewPr varScale="1">
        <p:scale>
          <a:sx n="103" d="100"/>
          <a:sy n="103" d="100"/>
        </p:scale>
        <p:origin x="-8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87291A-FB00-43FF-AF49-98D03DDC7DE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38C7A3FE-213A-445E-935F-932FE42EF796}">
      <dgm:prSet phldrT="[Text]" custT="1"/>
      <dgm:spPr/>
      <dgm:t>
        <a:bodyPr/>
        <a:lstStyle/>
        <a:p>
          <a:pPr algn="l"/>
          <a:r>
            <a:rPr lang="en-US" sz="2000" b="1" dirty="0" smtClean="0">
              <a:solidFill>
                <a:srgbClr val="1A5B5D"/>
              </a:solidFill>
              <a:latin typeface="Calibri" pitchFamily="34" charset="0"/>
              <a:cs typeface="Calibri" pitchFamily="34" charset="0"/>
            </a:rPr>
            <a:t>Offer the challenge</a:t>
          </a:r>
          <a:endParaRPr lang="en-US" sz="2000" b="1" dirty="0">
            <a:solidFill>
              <a:srgbClr val="1A5B5D"/>
            </a:solidFill>
            <a:latin typeface="Calibri" pitchFamily="34" charset="0"/>
            <a:cs typeface="Calibri" pitchFamily="34" charset="0"/>
          </a:endParaRPr>
        </a:p>
      </dgm:t>
    </dgm:pt>
    <dgm:pt modelId="{BC5836BC-03F9-48DB-9C74-183CF7DEBB4B}" type="parTrans" cxnId="{9BBD00D4-DFCB-4C8F-BF49-1275BCBE21E1}">
      <dgm:prSet/>
      <dgm:spPr/>
      <dgm:t>
        <a:bodyPr/>
        <a:lstStyle/>
        <a:p>
          <a:endParaRPr lang="en-US"/>
        </a:p>
      </dgm:t>
    </dgm:pt>
    <dgm:pt modelId="{B868EFF3-4E08-4645-95A9-7461251B76A1}" type="sibTrans" cxnId="{9BBD00D4-DFCB-4C8F-BF49-1275BCBE21E1}">
      <dgm:prSet/>
      <dgm:spPr/>
      <dgm:t>
        <a:bodyPr/>
        <a:lstStyle/>
        <a:p>
          <a:endParaRPr lang="en-US"/>
        </a:p>
      </dgm:t>
    </dgm:pt>
    <dgm:pt modelId="{7F37CE90-F9DA-4273-9C52-2EF7887FE5E1}">
      <dgm:prSet phldrT="[Text]" custT="1"/>
      <dgm:spPr/>
      <dgm:t>
        <a:bodyPr/>
        <a:lstStyle/>
        <a:p>
          <a:pPr algn="l"/>
          <a:r>
            <a:rPr lang="en-US" sz="2000" b="1" dirty="0" smtClean="0">
              <a:solidFill>
                <a:srgbClr val="1A5B5D"/>
              </a:solidFill>
              <a:latin typeface="Calibri" pitchFamily="34" charset="0"/>
              <a:cs typeface="Calibri" pitchFamily="34" charset="0"/>
            </a:rPr>
            <a:t>Visit classrooms virtually in various ways</a:t>
          </a:r>
          <a:endParaRPr lang="en-US" sz="2000" b="1" dirty="0">
            <a:solidFill>
              <a:srgbClr val="1A5B5D"/>
            </a:solidFill>
            <a:latin typeface="Calibri" pitchFamily="34" charset="0"/>
            <a:cs typeface="Calibri" pitchFamily="34" charset="0"/>
          </a:endParaRPr>
        </a:p>
      </dgm:t>
    </dgm:pt>
    <dgm:pt modelId="{E8F1335F-C8EA-4E5C-BEF8-710E5BBE71D6}" type="parTrans" cxnId="{74B65BDE-7AEF-4DFB-82F4-892B19C8D45A}">
      <dgm:prSet/>
      <dgm:spPr/>
      <dgm:t>
        <a:bodyPr/>
        <a:lstStyle/>
        <a:p>
          <a:endParaRPr lang="en-US"/>
        </a:p>
      </dgm:t>
    </dgm:pt>
    <dgm:pt modelId="{0B25D6C8-741C-4BB4-AC8D-AB301CDB48F5}" type="sibTrans" cxnId="{74B65BDE-7AEF-4DFB-82F4-892B19C8D45A}">
      <dgm:prSet/>
      <dgm:spPr/>
      <dgm:t>
        <a:bodyPr/>
        <a:lstStyle/>
        <a:p>
          <a:endParaRPr lang="en-US"/>
        </a:p>
      </dgm:t>
    </dgm:pt>
    <dgm:pt modelId="{876868C1-8364-48D0-854B-BDD3E352911B}">
      <dgm:prSet phldrT="[Text]" custT="1"/>
      <dgm:spPr/>
      <dgm:t>
        <a:bodyPr/>
        <a:lstStyle/>
        <a:p>
          <a:pPr algn="l"/>
          <a:r>
            <a:rPr lang="en-US" sz="2000" b="1" dirty="0" smtClean="0">
              <a:solidFill>
                <a:srgbClr val="1A5B5D"/>
              </a:solidFill>
              <a:latin typeface="Calibri" pitchFamily="34" charset="0"/>
              <a:cs typeface="Calibri" pitchFamily="34" charset="0"/>
            </a:rPr>
            <a:t>Provide expertise and support to curriculum design teams</a:t>
          </a:r>
        </a:p>
      </dgm:t>
    </dgm:pt>
    <dgm:pt modelId="{8B366739-D3FC-4CDE-80E0-18E6876B2DD4}" type="parTrans" cxnId="{0BED6EAA-E3E8-4015-B2A5-EAE72A610E9F}">
      <dgm:prSet/>
      <dgm:spPr/>
      <dgm:t>
        <a:bodyPr/>
        <a:lstStyle/>
        <a:p>
          <a:endParaRPr lang="en-US"/>
        </a:p>
      </dgm:t>
    </dgm:pt>
    <dgm:pt modelId="{47A54BDF-43B8-4A0D-A24D-112EEC04A3D8}" type="sibTrans" cxnId="{0BED6EAA-E3E8-4015-B2A5-EAE72A610E9F}">
      <dgm:prSet/>
      <dgm:spPr/>
      <dgm:t>
        <a:bodyPr/>
        <a:lstStyle/>
        <a:p>
          <a:endParaRPr lang="en-US"/>
        </a:p>
      </dgm:t>
    </dgm:pt>
    <dgm:pt modelId="{5C606680-341E-4724-AC16-D74A01A2F2BE}">
      <dgm:prSet phldrT="[Text]" custT="1"/>
      <dgm:spPr/>
      <dgm:t>
        <a:bodyPr/>
        <a:lstStyle/>
        <a:p>
          <a:pPr algn="l"/>
          <a:r>
            <a:rPr lang="en-US" sz="2000" b="1" dirty="0" smtClean="0">
              <a:solidFill>
                <a:srgbClr val="1A5B5D"/>
              </a:solidFill>
              <a:latin typeface="Calibri" pitchFamily="34" charset="0"/>
              <a:cs typeface="Calibri" pitchFamily="34" charset="0"/>
            </a:rPr>
            <a:t>Give authentic feedback on student work </a:t>
          </a:r>
        </a:p>
      </dgm:t>
    </dgm:pt>
    <dgm:pt modelId="{6D347C0A-695A-49AB-AAC5-7288DC5D1760}" type="parTrans" cxnId="{1AB5394F-EBEC-4456-B149-B4498EF78CDC}">
      <dgm:prSet/>
      <dgm:spPr/>
      <dgm:t>
        <a:bodyPr/>
        <a:lstStyle/>
        <a:p>
          <a:endParaRPr lang="en-US"/>
        </a:p>
      </dgm:t>
    </dgm:pt>
    <dgm:pt modelId="{FCA09045-9CA2-49D4-8DCA-0545E7D42A17}" type="sibTrans" cxnId="{1AB5394F-EBEC-4456-B149-B4498EF78CDC}">
      <dgm:prSet/>
      <dgm:spPr/>
      <dgm:t>
        <a:bodyPr/>
        <a:lstStyle/>
        <a:p>
          <a:endParaRPr lang="en-US"/>
        </a:p>
      </dgm:t>
    </dgm:pt>
    <dgm:pt modelId="{91A53E0E-DAC6-4571-8008-E260C6818D22}" type="pres">
      <dgm:prSet presAssocID="{8E87291A-FB00-43FF-AF49-98D03DDC7DED}" presName="compositeShape" presStyleCnt="0">
        <dgm:presLayoutVars>
          <dgm:dir/>
          <dgm:resizeHandles/>
        </dgm:presLayoutVars>
      </dgm:prSet>
      <dgm:spPr/>
    </dgm:pt>
    <dgm:pt modelId="{D6C521F0-80FB-42E2-9C73-4C414A80C27A}" type="pres">
      <dgm:prSet presAssocID="{8E87291A-FB00-43FF-AF49-98D03DDC7DED}" presName="pyramid" presStyleLbl="node1" presStyleIdx="0" presStyleCnt="1" custLinFactNeighborX="-13112"/>
      <dgm:spPr>
        <a:solidFill>
          <a:srgbClr val="398AB3"/>
        </a:solidFill>
      </dgm:spPr>
    </dgm:pt>
    <dgm:pt modelId="{512D7B32-2594-4BD7-9559-5689EDA85508}" type="pres">
      <dgm:prSet presAssocID="{8E87291A-FB00-43FF-AF49-98D03DDC7DED}" presName="theList" presStyleCnt="0"/>
      <dgm:spPr/>
    </dgm:pt>
    <dgm:pt modelId="{40857A19-CCFA-4096-8DDC-2CC8F5CF47EC}" type="pres">
      <dgm:prSet presAssocID="{38C7A3FE-213A-445E-935F-932FE42EF796}" presName="aNode" presStyleLbl="fgAcc1" presStyleIdx="0" presStyleCnt="4" custScaleX="61355" custLinFactNeighborX="-47264" custLinFactNeighborY="155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09C2B7-162F-4C98-B354-9A69945762F5}" type="pres">
      <dgm:prSet presAssocID="{38C7A3FE-213A-445E-935F-932FE42EF796}" presName="aSpace" presStyleCnt="0"/>
      <dgm:spPr/>
    </dgm:pt>
    <dgm:pt modelId="{6AE3DEBD-605E-4598-AB22-EFD9AD76654B}" type="pres">
      <dgm:prSet presAssocID="{7F37CE90-F9DA-4273-9C52-2EF7887FE5E1}" presName="aNode" presStyleLbl="fgAcc1" presStyleIdx="1" presStyleCnt="4" custScaleX="83569" custLinFactNeighborX="-35921" custLinFactNeighborY="840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86AF38-81D7-4EF1-BFD1-738D7E3C426B}" type="pres">
      <dgm:prSet presAssocID="{7F37CE90-F9DA-4273-9C52-2EF7887FE5E1}" presName="aSpace" presStyleCnt="0"/>
      <dgm:spPr/>
    </dgm:pt>
    <dgm:pt modelId="{07AB4727-8872-4A2E-8CBE-8B4D526F8950}" type="pres">
      <dgm:prSet presAssocID="{876868C1-8364-48D0-854B-BDD3E352911B}" presName="aNode" presStyleLbl="fgAcc1" presStyleIdx="2" presStyleCnt="4" custScaleX="99041" custLinFactY="7940" custLinFactNeighborX="-28431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171C2F-4DBC-4112-8F9D-DEBC0B56E0D5}" type="pres">
      <dgm:prSet presAssocID="{876868C1-8364-48D0-854B-BDD3E352911B}" presName="aSpace" presStyleCnt="0"/>
      <dgm:spPr/>
    </dgm:pt>
    <dgm:pt modelId="{AF09B0E3-0419-4E75-9365-572BC342418A}" type="pres">
      <dgm:prSet presAssocID="{5C606680-341E-4724-AC16-D74A01A2F2BE}" presName="aNode" presStyleLbl="fgAcc1" presStyleIdx="3" presStyleCnt="4" custLinFactY="17871" custLinFactNeighborX="-27434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63FDB4-D326-4B7A-AF64-6983AE5799EC}" type="pres">
      <dgm:prSet presAssocID="{5C606680-341E-4724-AC16-D74A01A2F2BE}" presName="aSpace" presStyleCnt="0"/>
      <dgm:spPr/>
    </dgm:pt>
  </dgm:ptLst>
  <dgm:cxnLst>
    <dgm:cxn modelId="{1AB5394F-EBEC-4456-B149-B4498EF78CDC}" srcId="{8E87291A-FB00-43FF-AF49-98D03DDC7DED}" destId="{5C606680-341E-4724-AC16-D74A01A2F2BE}" srcOrd="3" destOrd="0" parTransId="{6D347C0A-695A-49AB-AAC5-7288DC5D1760}" sibTransId="{FCA09045-9CA2-49D4-8DCA-0545E7D42A17}"/>
    <dgm:cxn modelId="{C79A0E43-E8F1-4673-8F6A-B55E4017520D}" type="presOf" srcId="{5C606680-341E-4724-AC16-D74A01A2F2BE}" destId="{AF09B0E3-0419-4E75-9365-572BC342418A}" srcOrd="0" destOrd="0" presId="urn:microsoft.com/office/officeart/2005/8/layout/pyramid2"/>
    <dgm:cxn modelId="{74B65BDE-7AEF-4DFB-82F4-892B19C8D45A}" srcId="{8E87291A-FB00-43FF-AF49-98D03DDC7DED}" destId="{7F37CE90-F9DA-4273-9C52-2EF7887FE5E1}" srcOrd="1" destOrd="0" parTransId="{E8F1335F-C8EA-4E5C-BEF8-710E5BBE71D6}" sibTransId="{0B25D6C8-741C-4BB4-AC8D-AB301CDB48F5}"/>
    <dgm:cxn modelId="{7C373F0F-D3D6-4FEE-9580-DB399155A1AC}" type="presOf" srcId="{38C7A3FE-213A-445E-935F-932FE42EF796}" destId="{40857A19-CCFA-4096-8DDC-2CC8F5CF47EC}" srcOrd="0" destOrd="0" presId="urn:microsoft.com/office/officeart/2005/8/layout/pyramid2"/>
    <dgm:cxn modelId="{CBDDF254-CA0D-495B-9D95-ACEFDFF544AB}" type="presOf" srcId="{876868C1-8364-48D0-854B-BDD3E352911B}" destId="{07AB4727-8872-4A2E-8CBE-8B4D526F8950}" srcOrd="0" destOrd="0" presId="urn:microsoft.com/office/officeart/2005/8/layout/pyramid2"/>
    <dgm:cxn modelId="{520D2CF7-B24F-47B8-BAB5-A295EFA85E37}" type="presOf" srcId="{8E87291A-FB00-43FF-AF49-98D03DDC7DED}" destId="{91A53E0E-DAC6-4571-8008-E260C6818D22}" srcOrd="0" destOrd="0" presId="urn:microsoft.com/office/officeart/2005/8/layout/pyramid2"/>
    <dgm:cxn modelId="{9BBD00D4-DFCB-4C8F-BF49-1275BCBE21E1}" srcId="{8E87291A-FB00-43FF-AF49-98D03DDC7DED}" destId="{38C7A3FE-213A-445E-935F-932FE42EF796}" srcOrd="0" destOrd="0" parTransId="{BC5836BC-03F9-48DB-9C74-183CF7DEBB4B}" sibTransId="{B868EFF3-4E08-4645-95A9-7461251B76A1}"/>
    <dgm:cxn modelId="{190D6E36-49E3-49D7-94F9-46D20A413CE4}" type="presOf" srcId="{7F37CE90-F9DA-4273-9C52-2EF7887FE5E1}" destId="{6AE3DEBD-605E-4598-AB22-EFD9AD76654B}" srcOrd="0" destOrd="0" presId="urn:microsoft.com/office/officeart/2005/8/layout/pyramid2"/>
    <dgm:cxn modelId="{0BED6EAA-E3E8-4015-B2A5-EAE72A610E9F}" srcId="{8E87291A-FB00-43FF-AF49-98D03DDC7DED}" destId="{876868C1-8364-48D0-854B-BDD3E352911B}" srcOrd="2" destOrd="0" parTransId="{8B366739-D3FC-4CDE-80E0-18E6876B2DD4}" sibTransId="{47A54BDF-43B8-4A0D-A24D-112EEC04A3D8}"/>
    <dgm:cxn modelId="{EFAA84E1-0ABE-4602-8682-67B2F15AE7F1}" type="presParOf" srcId="{91A53E0E-DAC6-4571-8008-E260C6818D22}" destId="{D6C521F0-80FB-42E2-9C73-4C414A80C27A}" srcOrd="0" destOrd="0" presId="urn:microsoft.com/office/officeart/2005/8/layout/pyramid2"/>
    <dgm:cxn modelId="{9507C75A-CA71-4E3A-994C-65EFD1A4C366}" type="presParOf" srcId="{91A53E0E-DAC6-4571-8008-E260C6818D22}" destId="{512D7B32-2594-4BD7-9559-5689EDA85508}" srcOrd="1" destOrd="0" presId="urn:microsoft.com/office/officeart/2005/8/layout/pyramid2"/>
    <dgm:cxn modelId="{4E135321-DA80-4F30-BE81-AFF03890125E}" type="presParOf" srcId="{512D7B32-2594-4BD7-9559-5689EDA85508}" destId="{40857A19-CCFA-4096-8DDC-2CC8F5CF47EC}" srcOrd="0" destOrd="0" presId="urn:microsoft.com/office/officeart/2005/8/layout/pyramid2"/>
    <dgm:cxn modelId="{51CC5540-A754-412F-9E90-EE59CEBA16C9}" type="presParOf" srcId="{512D7B32-2594-4BD7-9559-5689EDA85508}" destId="{AB09C2B7-162F-4C98-B354-9A69945762F5}" srcOrd="1" destOrd="0" presId="urn:microsoft.com/office/officeart/2005/8/layout/pyramid2"/>
    <dgm:cxn modelId="{46026C8F-3235-4B4F-ACA3-60DC739B33C8}" type="presParOf" srcId="{512D7B32-2594-4BD7-9559-5689EDA85508}" destId="{6AE3DEBD-605E-4598-AB22-EFD9AD76654B}" srcOrd="2" destOrd="0" presId="urn:microsoft.com/office/officeart/2005/8/layout/pyramid2"/>
    <dgm:cxn modelId="{E6CFC2E2-65F4-4706-9BD2-B990940E8486}" type="presParOf" srcId="{512D7B32-2594-4BD7-9559-5689EDA85508}" destId="{9D86AF38-81D7-4EF1-BFD1-738D7E3C426B}" srcOrd="3" destOrd="0" presId="urn:microsoft.com/office/officeart/2005/8/layout/pyramid2"/>
    <dgm:cxn modelId="{E22AA645-7741-4634-8F88-B143A5F96C40}" type="presParOf" srcId="{512D7B32-2594-4BD7-9559-5689EDA85508}" destId="{07AB4727-8872-4A2E-8CBE-8B4D526F8950}" srcOrd="4" destOrd="0" presId="urn:microsoft.com/office/officeart/2005/8/layout/pyramid2"/>
    <dgm:cxn modelId="{8FA1E347-95BE-49E4-BA07-7DA0EB150FC3}" type="presParOf" srcId="{512D7B32-2594-4BD7-9559-5689EDA85508}" destId="{50171C2F-4DBC-4112-8F9D-DEBC0B56E0D5}" srcOrd="5" destOrd="0" presId="urn:microsoft.com/office/officeart/2005/8/layout/pyramid2"/>
    <dgm:cxn modelId="{A0C637C4-1544-4B7D-9980-57EDB5C5C911}" type="presParOf" srcId="{512D7B32-2594-4BD7-9559-5689EDA85508}" destId="{AF09B0E3-0419-4E75-9365-572BC342418A}" srcOrd="6" destOrd="0" presId="urn:microsoft.com/office/officeart/2005/8/layout/pyramid2"/>
    <dgm:cxn modelId="{791169E8-F5D9-4FC3-BDCD-308EED09413B}" type="presParOf" srcId="{512D7B32-2594-4BD7-9559-5689EDA85508}" destId="{7563FDB4-D326-4B7A-AF64-6983AE5799EC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B70F4F-8648-4F82-A0BC-1428D3A79BF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6B0A1D-C840-4273-B4EA-E4B9A5CCE420}">
      <dgm:prSet phldrT="[Text]" custT="1"/>
      <dgm:spPr>
        <a:solidFill>
          <a:srgbClr val="BC5828"/>
        </a:solidFill>
      </dgm:spPr>
      <dgm:t>
        <a:bodyPr/>
        <a:lstStyle/>
        <a:p>
          <a:r>
            <a:rPr lang="en-US" sz="2600" dirty="0" smtClean="0">
              <a:latin typeface="Calibri" pitchFamily="34" charset="0"/>
              <a:cs typeface="Calibri" pitchFamily="34" charset="0"/>
            </a:rPr>
            <a:t>Engagement dynamics</a:t>
          </a:r>
          <a:endParaRPr lang="en-US" sz="2600" dirty="0">
            <a:latin typeface="Calibri" pitchFamily="34" charset="0"/>
            <a:cs typeface="Calibri" pitchFamily="34" charset="0"/>
          </a:endParaRPr>
        </a:p>
      </dgm:t>
    </dgm:pt>
    <dgm:pt modelId="{7DCEC2BB-2C33-4DFF-9C36-75EE701C459F}" type="parTrans" cxnId="{F7E92D1D-C396-41D0-9126-6C82CCB7C523}">
      <dgm:prSet/>
      <dgm:spPr/>
      <dgm:t>
        <a:bodyPr/>
        <a:lstStyle/>
        <a:p>
          <a:endParaRPr lang="en-US" sz="2600"/>
        </a:p>
      </dgm:t>
    </dgm:pt>
    <dgm:pt modelId="{75C9A850-A486-4D46-B993-87F53855E1C7}" type="sibTrans" cxnId="{F7E92D1D-C396-41D0-9126-6C82CCB7C523}">
      <dgm:prSet/>
      <dgm:spPr/>
      <dgm:t>
        <a:bodyPr/>
        <a:lstStyle/>
        <a:p>
          <a:endParaRPr lang="en-US" sz="2600"/>
        </a:p>
      </dgm:t>
    </dgm:pt>
    <dgm:pt modelId="{F05B193A-CFA3-4BD0-9877-A550BFF4630B}">
      <dgm:prSet phldrT="[Text]" custT="1"/>
      <dgm:spPr>
        <a:solidFill>
          <a:srgbClr val="1A5B5D"/>
        </a:solidFill>
      </dgm:spPr>
      <dgm:t>
        <a:bodyPr/>
        <a:lstStyle/>
        <a:p>
          <a:r>
            <a:rPr lang="en-US" sz="2600" dirty="0" err="1" smtClean="0">
              <a:latin typeface="Calibri" pitchFamily="34" charset="0"/>
              <a:cs typeface="Calibri" pitchFamily="34" charset="0"/>
            </a:rPr>
            <a:t>Metacognitive</a:t>
          </a:r>
          <a:r>
            <a:rPr lang="en-US" sz="2600" dirty="0" smtClean="0">
              <a:latin typeface="Calibri" pitchFamily="34" charset="0"/>
              <a:cs typeface="Calibri" pitchFamily="34" charset="0"/>
            </a:rPr>
            <a:t> assessment</a:t>
          </a:r>
          <a:endParaRPr lang="en-US" sz="2600" dirty="0">
            <a:latin typeface="Calibri" pitchFamily="34" charset="0"/>
            <a:cs typeface="Calibri" pitchFamily="34" charset="0"/>
          </a:endParaRPr>
        </a:p>
      </dgm:t>
    </dgm:pt>
    <dgm:pt modelId="{6DF5C8F7-F92F-4E8A-AC89-5AC70636CBB1}" type="parTrans" cxnId="{BA4C2A3F-159C-471F-A5DF-92D397B92E58}">
      <dgm:prSet/>
      <dgm:spPr/>
      <dgm:t>
        <a:bodyPr/>
        <a:lstStyle/>
        <a:p>
          <a:endParaRPr lang="en-US" sz="2600"/>
        </a:p>
      </dgm:t>
    </dgm:pt>
    <dgm:pt modelId="{50F2C6B7-E12A-406D-8F10-2E5C9B825604}" type="sibTrans" cxnId="{BA4C2A3F-159C-471F-A5DF-92D397B92E58}">
      <dgm:prSet/>
      <dgm:spPr/>
      <dgm:t>
        <a:bodyPr/>
        <a:lstStyle/>
        <a:p>
          <a:endParaRPr lang="en-US" sz="2600"/>
        </a:p>
      </dgm:t>
    </dgm:pt>
    <dgm:pt modelId="{BE1D912C-9658-4BB6-9961-475D1ED69BBE}">
      <dgm:prSet phldrT="[Text]" custT="1"/>
      <dgm:spPr>
        <a:solidFill>
          <a:srgbClr val="398AB3"/>
        </a:solidFill>
      </dgm:spPr>
      <dgm:t>
        <a:bodyPr/>
        <a:lstStyle/>
        <a:p>
          <a:r>
            <a:rPr lang="en-US" sz="2600" dirty="0" smtClean="0">
              <a:latin typeface="Calibri" pitchFamily="34" charset="0"/>
              <a:cs typeface="Calibri" pitchFamily="34" charset="0"/>
            </a:rPr>
            <a:t>Progress along competency-based learning pathways</a:t>
          </a:r>
          <a:endParaRPr lang="en-US" sz="2600" dirty="0">
            <a:latin typeface="Calibri" pitchFamily="34" charset="0"/>
            <a:cs typeface="Calibri" pitchFamily="34" charset="0"/>
          </a:endParaRPr>
        </a:p>
      </dgm:t>
    </dgm:pt>
    <dgm:pt modelId="{176A789C-A231-4CB8-A91E-612190B0F832}" type="parTrans" cxnId="{4190A05E-A22D-4186-81B8-EA228E5D5A53}">
      <dgm:prSet/>
      <dgm:spPr/>
      <dgm:t>
        <a:bodyPr/>
        <a:lstStyle/>
        <a:p>
          <a:endParaRPr lang="en-US" sz="2600"/>
        </a:p>
      </dgm:t>
    </dgm:pt>
    <dgm:pt modelId="{0F540A77-9EDE-4481-BCAA-EF9C3CB8EC6C}" type="sibTrans" cxnId="{4190A05E-A22D-4186-81B8-EA228E5D5A53}">
      <dgm:prSet/>
      <dgm:spPr/>
      <dgm:t>
        <a:bodyPr/>
        <a:lstStyle/>
        <a:p>
          <a:endParaRPr lang="en-US" sz="2600"/>
        </a:p>
      </dgm:t>
    </dgm:pt>
    <dgm:pt modelId="{52A4B171-7186-FF40-A06E-BDAD7DAEF1C6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2600" dirty="0" smtClean="0">
              <a:latin typeface="Calibri" pitchFamily="34" charset="0"/>
              <a:cs typeface="Calibri" pitchFamily="34" charset="0"/>
            </a:rPr>
            <a:t>Detailed video analysis of high-challenge learning moments</a:t>
          </a:r>
          <a:endParaRPr lang="en-US" sz="2600" dirty="0">
            <a:latin typeface="Calibri" pitchFamily="34" charset="0"/>
            <a:cs typeface="Calibri" pitchFamily="34" charset="0"/>
          </a:endParaRPr>
        </a:p>
      </dgm:t>
    </dgm:pt>
    <dgm:pt modelId="{FB142032-3ECD-6449-A096-11767F1558CA}" type="parTrans" cxnId="{79440BFB-D8E2-C640-A4F9-5E30C515F0CB}">
      <dgm:prSet/>
      <dgm:spPr/>
      <dgm:t>
        <a:bodyPr/>
        <a:lstStyle/>
        <a:p>
          <a:endParaRPr lang="en-US" sz="2600"/>
        </a:p>
      </dgm:t>
    </dgm:pt>
    <dgm:pt modelId="{86FEA8AA-08F6-C44F-B99B-D466B242AFE9}" type="sibTrans" cxnId="{79440BFB-D8E2-C640-A4F9-5E30C515F0CB}">
      <dgm:prSet/>
      <dgm:spPr/>
      <dgm:t>
        <a:bodyPr/>
        <a:lstStyle/>
        <a:p>
          <a:endParaRPr lang="en-US" sz="2600"/>
        </a:p>
      </dgm:t>
    </dgm:pt>
    <dgm:pt modelId="{141BF02B-673E-1648-A532-058FC1B69A99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2600" dirty="0" smtClean="0">
              <a:latin typeface="Calibri" pitchFamily="34" charset="0"/>
              <a:cs typeface="Calibri" pitchFamily="34" charset="0"/>
            </a:rPr>
            <a:t>Orchestrated assessment (pre/post)</a:t>
          </a:r>
          <a:endParaRPr lang="en-US" sz="2600" dirty="0">
            <a:latin typeface="Calibri" pitchFamily="34" charset="0"/>
            <a:cs typeface="Calibri" pitchFamily="34" charset="0"/>
          </a:endParaRPr>
        </a:p>
      </dgm:t>
    </dgm:pt>
    <dgm:pt modelId="{B72DDD38-8B9E-4147-818B-FE857F3102CC}" type="parTrans" cxnId="{AECF2EB0-9C8C-2E4A-B653-BB437097F7E3}">
      <dgm:prSet/>
      <dgm:spPr/>
      <dgm:t>
        <a:bodyPr/>
        <a:lstStyle/>
        <a:p>
          <a:endParaRPr lang="en-US" sz="2600"/>
        </a:p>
      </dgm:t>
    </dgm:pt>
    <dgm:pt modelId="{1BF9AFDC-350A-D343-8A16-9E3EA321214E}" type="sibTrans" cxnId="{AECF2EB0-9C8C-2E4A-B653-BB437097F7E3}">
      <dgm:prSet/>
      <dgm:spPr/>
      <dgm:t>
        <a:bodyPr/>
        <a:lstStyle/>
        <a:p>
          <a:endParaRPr lang="en-US" sz="2600"/>
        </a:p>
      </dgm:t>
    </dgm:pt>
    <dgm:pt modelId="{2CFD0AE5-1121-4CC6-8A9E-3FD6F7329F07}" type="pres">
      <dgm:prSet presAssocID="{03B70F4F-8648-4F82-A0BC-1428D3A79BF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6CA7680-8170-42BA-8B96-1EC67D1EAEC8}" type="pres">
      <dgm:prSet presAssocID="{03B70F4F-8648-4F82-A0BC-1428D3A79BFD}" presName="Name1" presStyleCnt="0"/>
      <dgm:spPr/>
    </dgm:pt>
    <dgm:pt modelId="{CB32E3AB-D783-4649-857D-42A61CE58A26}" type="pres">
      <dgm:prSet presAssocID="{03B70F4F-8648-4F82-A0BC-1428D3A79BFD}" presName="cycle" presStyleCnt="0"/>
      <dgm:spPr/>
    </dgm:pt>
    <dgm:pt modelId="{5BD8BFEF-A391-4FA5-A1C1-30BE942465A4}" type="pres">
      <dgm:prSet presAssocID="{03B70F4F-8648-4F82-A0BC-1428D3A79BFD}" presName="srcNode" presStyleLbl="node1" presStyleIdx="0" presStyleCnt="5"/>
      <dgm:spPr/>
    </dgm:pt>
    <dgm:pt modelId="{6885170A-6512-44BB-BE05-BBAB677796A8}" type="pres">
      <dgm:prSet presAssocID="{03B70F4F-8648-4F82-A0BC-1428D3A79BFD}" presName="conn" presStyleLbl="parChTrans1D2" presStyleIdx="0" presStyleCnt="1"/>
      <dgm:spPr/>
      <dgm:t>
        <a:bodyPr/>
        <a:lstStyle/>
        <a:p>
          <a:endParaRPr lang="en-US"/>
        </a:p>
      </dgm:t>
    </dgm:pt>
    <dgm:pt modelId="{8B7D6B95-408E-4782-8B1D-9994B2E46341}" type="pres">
      <dgm:prSet presAssocID="{03B70F4F-8648-4F82-A0BC-1428D3A79BFD}" presName="extraNode" presStyleLbl="node1" presStyleIdx="0" presStyleCnt="5"/>
      <dgm:spPr/>
    </dgm:pt>
    <dgm:pt modelId="{251DE966-5FFF-4EB2-90F3-1A8E3EA95132}" type="pres">
      <dgm:prSet presAssocID="{03B70F4F-8648-4F82-A0BC-1428D3A79BFD}" presName="dstNode" presStyleLbl="node1" presStyleIdx="0" presStyleCnt="5"/>
      <dgm:spPr/>
    </dgm:pt>
    <dgm:pt modelId="{0E134782-6705-4187-A913-EAE4874C3826}" type="pres">
      <dgm:prSet presAssocID="{9B6B0A1D-C840-4273-B4EA-E4B9A5CCE42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431792-BE5F-4F4D-B801-9FC98CF7EEAF}" type="pres">
      <dgm:prSet presAssocID="{9B6B0A1D-C840-4273-B4EA-E4B9A5CCE420}" presName="accent_1" presStyleCnt="0"/>
      <dgm:spPr/>
    </dgm:pt>
    <dgm:pt modelId="{8C99664B-8CCC-45AD-B495-FFA4D7BAAB0B}" type="pres">
      <dgm:prSet presAssocID="{9B6B0A1D-C840-4273-B4EA-E4B9A5CCE420}" presName="accentRepeatNode" presStyleLbl="solidFgAcc1" presStyleIdx="0" presStyleCnt="5"/>
      <dgm:spPr/>
    </dgm:pt>
    <dgm:pt modelId="{6C0BDAF1-7F22-49C4-9199-F75209359DEA}" type="pres">
      <dgm:prSet presAssocID="{F05B193A-CFA3-4BD0-9877-A550BFF4630B}" presName="text_2" presStyleLbl="node1" presStyleIdx="1" presStyleCnt="5" custLinFactNeighborX="-429" custLinFactNeighborY="-31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5C2E79-7ECB-4C8D-A4FC-C5C1FFEF550B}" type="pres">
      <dgm:prSet presAssocID="{F05B193A-CFA3-4BD0-9877-A550BFF4630B}" presName="accent_2" presStyleCnt="0"/>
      <dgm:spPr/>
    </dgm:pt>
    <dgm:pt modelId="{6F6E9E11-63CC-4870-A598-816D0364F2E1}" type="pres">
      <dgm:prSet presAssocID="{F05B193A-CFA3-4BD0-9877-A550BFF4630B}" presName="accentRepeatNode" presStyleLbl="solidFgAcc1" presStyleIdx="1" presStyleCnt="5"/>
      <dgm:spPr>
        <a:ln>
          <a:solidFill>
            <a:srgbClr val="1A5B5D"/>
          </a:solidFill>
        </a:ln>
      </dgm:spPr>
    </dgm:pt>
    <dgm:pt modelId="{0BAC33CC-4ADB-427E-8388-24E621A709D6}" type="pres">
      <dgm:prSet presAssocID="{BE1D912C-9658-4BB6-9961-475D1ED69BB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75DDED-B1F6-4842-9C1D-280629A4B1A2}" type="pres">
      <dgm:prSet presAssocID="{BE1D912C-9658-4BB6-9961-475D1ED69BBE}" presName="accent_3" presStyleCnt="0"/>
      <dgm:spPr/>
    </dgm:pt>
    <dgm:pt modelId="{1D39562C-461F-49C3-8430-480BB3791C04}" type="pres">
      <dgm:prSet presAssocID="{BE1D912C-9658-4BB6-9961-475D1ED69BBE}" presName="accentRepeatNode" presStyleLbl="solidFgAcc1" presStyleIdx="2" presStyleCnt="5"/>
      <dgm:spPr>
        <a:ln>
          <a:solidFill>
            <a:srgbClr val="398AB3"/>
          </a:solidFill>
        </a:ln>
      </dgm:spPr>
      <dgm:t>
        <a:bodyPr/>
        <a:lstStyle/>
        <a:p>
          <a:endParaRPr lang="en-US"/>
        </a:p>
      </dgm:t>
    </dgm:pt>
    <dgm:pt modelId="{9BEB1EFC-291F-7A42-81B8-0175D64C6D6A}" type="pres">
      <dgm:prSet presAssocID="{52A4B171-7186-FF40-A06E-BDAD7DAEF1C6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6EF41E-D836-5849-808C-3089285A4C4F}" type="pres">
      <dgm:prSet presAssocID="{52A4B171-7186-FF40-A06E-BDAD7DAEF1C6}" presName="accent_4" presStyleCnt="0"/>
      <dgm:spPr/>
    </dgm:pt>
    <dgm:pt modelId="{FAF1AB50-4577-7740-BFD1-86735353E4C1}" type="pres">
      <dgm:prSet presAssocID="{52A4B171-7186-FF40-A06E-BDAD7DAEF1C6}" presName="accentRepeatNode" presStyleLbl="solidFgAcc1" presStyleIdx="3" presStyleCnt="5"/>
      <dgm:spPr>
        <a:ln>
          <a:solidFill>
            <a:schemeClr val="accent3"/>
          </a:solidFill>
        </a:ln>
      </dgm:spPr>
      <dgm:t>
        <a:bodyPr/>
        <a:lstStyle/>
        <a:p>
          <a:endParaRPr lang="en-US"/>
        </a:p>
      </dgm:t>
    </dgm:pt>
    <dgm:pt modelId="{6C4FD7B4-6480-EF4B-82E4-DA7467004A62}" type="pres">
      <dgm:prSet presAssocID="{141BF02B-673E-1648-A532-058FC1B69A99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036BFF-A87D-D24F-B4D8-154A2A425E45}" type="pres">
      <dgm:prSet presAssocID="{141BF02B-673E-1648-A532-058FC1B69A99}" presName="accent_5" presStyleCnt="0"/>
      <dgm:spPr/>
    </dgm:pt>
    <dgm:pt modelId="{1315BBFF-DDB5-2D41-A461-4D7B7ACE9DEF}" type="pres">
      <dgm:prSet presAssocID="{141BF02B-673E-1648-A532-058FC1B69A99}" presName="accentRepeatNode" presStyleLbl="solidFgAcc1" presStyleIdx="4" presStyleCnt="5"/>
      <dgm:spPr>
        <a:ln>
          <a:solidFill>
            <a:schemeClr val="accent4"/>
          </a:solidFill>
        </a:ln>
      </dgm:spPr>
      <dgm:t>
        <a:bodyPr/>
        <a:lstStyle/>
        <a:p>
          <a:endParaRPr lang="en-US"/>
        </a:p>
      </dgm:t>
    </dgm:pt>
  </dgm:ptLst>
  <dgm:cxnLst>
    <dgm:cxn modelId="{CF1677FF-3685-F54F-88B0-341659E36014}" type="presOf" srcId="{52A4B171-7186-FF40-A06E-BDAD7DAEF1C6}" destId="{9BEB1EFC-291F-7A42-81B8-0175D64C6D6A}" srcOrd="0" destOrd="0" presId="urn:microsoft.com/office/officeart/2008/layout/VerticalCurvedList"/>
    <dgm:cxn modelId="{799AEC06-B068-134E-8661-329C7DB8D124}" type="presOf" srcId="{03B70F4F-8648-4F82-A0BC-1428D3A79BFD}" destId="{2CFD0AE5-1121-4CC6-8A9E-3FD6F7329F07}" srcOrd="0" destOrd="0" presId="urn:microsoft.com/office/officeart/2008/layout/VerticalCurvedList"/>
    <dgm:cxn modelId="{8DB8E017-7AA2-C848-A99E-B87AD893A0E6}" type="presOf" srcId="{75C9A850-A486-4D46-B993-87F53855E1C7}" destId="{6885170A-6512-44BB-BE05-BBAB677796A8}" srcOrd="0" destOrd="0" presId="urn:microsoft.com/office/officeart/2008/layout/VerticalCurvedList"/>
    <dgm:cxn modelId="{9F84C88C-EF5C-FC43-95E5-B7A5383B761E}" type="presOf" srcId="{F05B193A-CFA3-4BD0-9877-A550BFF4630B}" destId="{6C0BDAF1-7F22-49C4-9199-F75209359DEA}" srcOrd="0" destOrd="0" presId="urn:microsoft.com/office/officeart/2008/layout/VerticalCurvedList"/>
    <dgm:cxn modelId="{79440BFB-D8E2-C640-A4F9-5E30C515F0CB}" srcId="{03B70F4F-8648-4F82-A0BC-1428D3A79BFD}" destId="{52A4B171-7186-FF40-A06E-BDAD7DAEF1C6}" srcOrd="3" destOrd="0" parTransId="{FB142032-3ECD-6449-A096-11767F1558CA}" sibTransId="{86FEA8AA-08F6-C44F-B99B-D466B242AFE9}"/>
    <dgm:cxn modelId="{AECF2EB0-9C8C-2E4A-B653-BB437097F7E3}" srcId="{03B70F4F-8648-4F82-A0BC-1428D3A79BFD}" destId="{141BF02B-673E-1648-A532-058FC1B69A99}" srcOrd="4" destOrd="0" parTransId="{B72DDD38-8B9E-4147-818B-FE857F3102CC}" sibTransId="{1BF9AFDC-350A-D343-8A16-9E3EA321214E}"/>
    <dgm:cxn modelId="{928CE62E-523A-744C-BC55-BA09874F5375}" type="presOf" srcId="{141BF02B-673E-1648-A532-058FC1B69A99}" destId="{6C4FD7B4-6480-EF4B-82E4-DA7467004A62}" srcOrd="0" destOrd="0" presId="urn:microsoft.com/office/officeart/2008/layout/VerticalCurvedList"/>
    <dgm:cxn modelId="{F7E92D1D-C396-41D0-9126-6C82CCB7C523}" srcId="{03B70F4F-8648-4F82-A0BC-1428D3A79BFD}" destId="{9B6B0A1D-C840-4273-B4EA-E4B9A5CCE420}" srcOrd="0" destOrd="0" parTransId="{7DCEC2BB-2C33-4DFF-9C36-75EE701C459F}" sibTransId="{75C9A850-A486-4D46-B993-87F53855E1C7}"/>
    <dgm:cxn modelId="{4190A05E-A22D-4186-81B8-EA228E5D5A53}" srcId="{03B70F4F-8648-4F82-A0BC-1428D3A79BFD}" destId="{BE1D912C-9658-4BB6-9961-475D1ED69BBE}" srcOrd="2" destOrd="0" parTransId="{176A789C-A231-4CB8-A91E-612190B0F832}" sibTransId="{0F540A77-9EDE-4481-BCAA-EF9C3CB8EC6C}"/>
    <dgm:cxn modelId="{EEB9029E-F82F-B24C-81B1-ED21F5130BE5}" type="presOf" srcId="{9B6B0A1D-C840-4273-B4EA-E4B9A5CCE420}" destId="{0E134782-6705-4187-A913-EAE4874C3826}" srcOrd="0" destOrd="0" presId="urn:microsoft.com/office/officeart/2008/layout/VerticalCurvedList"/>
    <dgm:cxn modelId="{BA4C2A3F-159C-471F-A5DF-92D397B92E58}" srcId="{03B70F4F-8648-4F82-A0BC-1428D3A79BFD}" destId="{F05B193A-CFA3-4BD0-9877-A550BFF4630B}" srcOrd="1" destOrd="0" parTransId="{6DF5C8F7-F92F-4E8A-AC89-5AC70636CBB1}" sibTransId="{50F2C6B7-E12A-406D-8F10-2E5C9B825604}"/>
    <dgm:cxn modelId="{AC4446C0-C3EB-3249-BE7F-A9CBDD1DE6DE}" type="presOf" srcId="{BE1D912C-9658-4BB6-9961-475D1ED69BBE}" destId="{0BAC33CC-4ADB-427E-8388-24E621A709D6}" srcOrd="0" destOrd="0" presId="urn:microsoft.com/office/officeart/2008/layout/VerticalCurvedList"/>
    <dgm:cxn modelId="{7046DD64-1C0B-5241-A517-BA1F3C41C5F7}" type="presParOf" srcId="{2CFD0AE5-1121-4CC6-8A9E-3FD6F7329F07}" destId="{E6CA7680-8170-42BA-8B96-1EC67D1EAEC8}" srcOrd="0" destOrd="0" presId="urn:microsoft.com/office/officeart/2008/layout/VerticalCurvedList"/>
    <dgm:cxn modelId="{ECDED0E9-58A4-DC45-A252-B136888AEDC9}" type="presParOf" srcId="{E6CA7680-8170-42BA-8B96-1EC67D1EAEC8}" destId="{CB32E3AB-D783-4649-857D-42A61CE58A26}" srcOrd="0" destOrd="0" presId="urn:microsoft.com/office/officeart/2008/layout/VerticalCurvedList"/>
    <dgm:cxn modelId="{DA5ADFB6-1A83-EA4C-ACD1-D17E93D4C864}" type="presParOf" srcId="{CB32E3AB-D783-4649-857D-42A61CE58A26}" destId="{5BD8BFEF-A391-4FA5-A1C1-30BE942465A4}" srcOrd="0" destOrd="0" presId="urn:microsoft.com/office/officeart/2008/layout/VerticalCurvedList"/>
    <dgm:cxn modelId="{2CC2D004-D75F-6A42-B7DF-80D7C2E51562}" type="presParOf" srcId="{CB32E3AB-D783-4649-857D-42A61CE58A26}" destId="{6885170A-6512-44BB-BE05-BBAB677796A8}" srcOrd="1" destOrd="0" presId="urn:microsoft.com/office/officeart/2008/layout/VerticalCurvedList"/>
    <dgm:cxn modelId="{A1907C48-69DB-344A-B121-884ADA6BE470}" type="presParOf" srcId="{CB32E3AB-D783-4649-857D-42A61CE58A26}" destId="{8B7D6B95-408E-4782-8B1D-9994B2E46341}" srcOrd="2" destOrd="0" presId="urn:microsoft.com/office/officeart/2008/layout/VerticalCurvedList"/>
    <dgm:cxn modelId="{FDF1D243-213B-2542-86CC-E4807AD80799}" type="presParOf" srcId="{CB32E3AB-D783-4649-857D-42A61CE58A26}" destId="{251DE966-5FFF-4EB2-90F3-1A8E3EA95132}" srcOrd="3" destOrd="0" presId="urn:microsoft.com/office/officeart/2008/layout/VerticalCurvedList"/>
    <dgm:cxn modelId="{011C0082-451E-5446-905E-0046B3D83B18}" type="presParOf" srcId="{E6CA7680-8170-42BA-8B96-1EC67D1EAEC8}" destId="{0E134782-6705-4187-A913-EAE4874C3826}" srcOrd="1" destOrd="0" presId="urn:microsoft.com/office/officeart/2008/layout/VerticalCurvedList"/>
    <dgm:cxn modelId="{436ECBF6-D90C-CA43-9E94-76EAAC95ED5F}" type="presParOf" srcId="{E6CA7680-8170-42BA-8B96-1EC67D1EAEC8}" destId="{12431792-BE5F-4F4D-B801-9FC98CF7EEAF}" srcOrd="2" destOrd="0" presId="urn:microsoft.com/office/officeart/2008/layout/VerticalCurvedList"/>
    <dgm:cxn modelId="{2D3DA83C-33A5-F44B-B752-51479362AE8A}" type="presParOf" srcId="{12431792-BE5F-4F4D-B801-9FC98CF7EEAF}" destId="{8C99664B-8CCC-45AD-B495-FFA4D7BAAB0B}" srcOrd="0" destOrd="0" presId="urn:microsoft.com/office/officeart/2008/layout/VerticalCurvedList"/>
    <dgm:cxn modelId="{46E2B28A-E31F-7B46-96F1-41F34A1B57EB}" type="presParOf" srcId="{E6CA7680-8170-42BA-8B96-1EC67D1EAEC8}" destId="{6C0BDAF1-7F22-49C4-9199-F75209359DEA}" srcOrd="3" destOrd="0" presId="urn:microsoft.com/office/officeart/2008/layout/VerticalCurvedList"/>
    <dgm:cxn modelId="{15BB4DA1-8631-0740-BCDA-4C147C53A0C4}" type="presParOf" srcId="{E6CA7680-8170-42BA-8B96-1EC67D1EAEC8}" destId="{155C2E79-7ECB-4C8D-A4FC-C5C1FFEF550B}" srcOrd="4" destOrd="0" presId="urn:microsoft.com/office/officeart/2008/layout/VerticalCurvedList"/>
    <dgm:cxn modelId="{8267C79C-EA4C-C840-ADF9-4C185DF0C5C1}" type="presParOf" srcId="{155C2E79-7ECB-4C8D-A4FC-C5C1FFEF550B}" destId="{6F6E9E11-63CC-4870-A598-816D0364F2E1}" srcOrd="0" destOrd="0" presId="urn:microsoft.com/office/officeart/2008/layout/VerticalCurvedList"/>
    <dgm:cxn modelId="{558260CC-9ADC-9F42-92F3-8F5BCCA09003}" type="presParOf" srcId="{E6CA7680-8170-42BA-8B96-1EC67D1EAEC8}" destId="{0BAC33CC-4ADB-427E-8388-24E621A709D6}" srcOrd="5" destOrd="0" presId="urn:microsoft.com/office/officeart/2008/layout/VerticalCurvedList"/>
    <dgm:cxn modelId="{BD95E9B6-E395-1D47-A0D7-9EFEB789A0C5}" type="presParOf" srcId="{E6CA7680-8170-42BA-8B96-1EC67D1EAEC8}" destId="{6F75DDED-B1F6-4842-9C1D-280629A4B1A2}" srcOrd="6" destOrd="0" presId="urn:microsoft.com/office/officeart/2008/layout/VerticalCurvedList"/>
    <dgm:cxn modelId="{80A4172F-5502-3440-9F1A-B134B588544D}" type="presParOf" srcId="{6F75DDED-B1F6-4842-9C1D-280629A4B1A2}" destId="{1D39562C-461F-49C3-8430-480BB3791C04}" srcOrd="0" destOrd="0" presId="urn:microsoft.com/office/officeart/2008/layout/VerticalCurvedList"/>
    <dgm:cxn modelId="{FB6EFD92-785D-D24A-9A74-C10A5C0954BB}" type="presParOf" srcId="{E6CA7680-8170-42BA-8B96-1EC67D1EAEC8}" destId="{9BEB1EFC-291F-7A42-81B8-0175D64C6D6A}" srcOrd="7" destOrd="0" presId="urn:microsoft.com/office/officeart/2008/layout/VerticalCurvedList"/>
    <dgm:cxn modelId="{C5FCA9CA-652C-DE43-B1F6-074D0525B0CE}" type="presParOf" srcId="{E6CA7680-8170-42BA-8B96-1EC67D1EAEC8}" destId="{F16EF41E-D836-5849-808C-3089285A4C4F}" srcOrd="8" destOrd="0" presId="urn:microsoft.com/office/officeart/2008/layout/VerticalCurvedList"/>
    <dgm:cxn modelId="{A1F3E862-E7A9-874D-B26C-B0444E872FB9}" type="presParOf" srcId="{F16EF41E-D836-5849-808C-3089285A4C4F}" destId="{FAF1AB50-4577-7740-BFD1-86735353E4C1}" srcOrd="0" destOrd="0" presId="urn:microsoft.com/office/officeart/2008/layout/VerticalCurvedList"/>
    <dgm:cxn modelId="{97415968-463B-9A43-9A40-DB213D10AFD8}" type="presParOf" srcId="{E6CA7680-8170-42BA-8B96-1EC67D1EAEC8}" destId="{6C4FD7B4-6480-EF4B-82E4-DA7467004A62}" srcOrd="9" destOrd="0" presId="urn:microsoft.com/office/officeart/2008/layout/VerticalCurvedList"/>
    <dgm:cxn modelId="{D7CFDEEC-8D7F-4B4A-84D9-D42A26AAAA2C}" type="presParOf" srcId="{E6CA7680-8170-42BA-8B96-1EC67D1EAEC8}" destId="{D5036BFF-A87D-D24F-B4D8-154A2A425E45}" srcOrd="10" destOrd="0" presId="urn:microsoft.com/office/officeart/2008/layout/VerticalCurvedList"/>
    <dgm:cxn modelId="{6E775D99-E5D2-AF46-8DBA-B4B7F6CBD544}" type="presParOf" srcId="{D5036BFF-A87D-D24F-B4D8-154A2A425E45}" destId="{1315BBFF-DDB5-2D41-A461-4D7B7ACE9DE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C521F0-80FB-42E2-9C73-4C414A80C27A}">
      <dsp:nvSpPr>
        <dsp:cNvPr id="0" name=""/>
        <dsp:cNvSpPr/>
      </dsp:nvSpPr>
      <dsp:spPr>
        <a:xfrm>
          <a:off x="0" y="0"/>
          <a:ext cx="5389562" cy="5389562"/>
        </a:xfrm>
        <a:prstGeom prst="triangle">
          <a:avLst/>
        </a:prstGeom>
        <a:solidFill>
          <a:srgbClr val="398A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857A19-CCFA-4096-8DDC-2CC8F5CF47EC}">
      <dsp:nvSpPr>
        <dsp:cNvPr id="0" name=""/>
        <dsp:cNvSpPr/>
      </dsp:nvSpPr>
      <dsp:spPr>
        <a:xfrm>
          <a:off x="2388831" y="558153"/>
          <a:ext cx="2149397" cy="95791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1A5B5D"/>
              </a:solidFill>
              <a:latin typeface="Calibri" pitchFamily="34" charset="0"/>
              <a:cs typeface="Calibri" pitchFamily="34" charset="0"/>
            </a:rPr>
            <a:t>Offer the challenge</a:t>
          </a:r>
          <a:endParaRPr lang="en-US" sz="2000" b="1" kern="1200" dirty="0">
            <a:solidFill>
              <a:srgbClr val="1A5B5D"/>
            </a:solidFill>
            <a:latin typeface="Calibri" pitchFamily="34" charset="0"/>
            <a:cs typeface="Calibri" pitchFamily="34" charset="0"/>
          </a:endParaRPr>
        </a:p>
      </dsp:txBody>
      <dsp:txXfrm>
        <a:off x="2435592" y="604914"/>
        <a:ext cx="2055875" cy="864388"/>
      </dsp:txXfrm>
    </dsp:sp>
    <dsp:sp modelId="{6AE3DEBD-605E-4598-AB22-EFD9AD76654B}">
      <dsp:nvSpPr>
        <dsp:cNvPr id="0" name=""/>
        <dsp:cNvSpPr/>
      </dsp:nvSpPr>
      <dsp:spPr>
        <a:xfrm>
          <a:off x="2397099" y="1717797"/>
          <a:ext cx="2927601" cy="95791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1A5B5D"/>
              </a:solidFill>
              <a:latin typeface="Calibri" pitchFamily="34" charset="0"/>
              <a:cs typeface="Calibri" pitchFamily="34" charset="0"/>
            </a:rPr>
            <a:t>Visit classrooms virtually in various ways</a:t>
          </a:r>
          <a:endParaRPr lang="en-US" sz="2000" b="1" kern="1200" dirty="0">
            <a:solidFill>
              <a:srgbClr val="1A5B5D"/>
            </a:solidFill>
            <a:latin typeface="Calibri" pitchFamily="34" charset="0"/>
            <a:cs typeface="Calibri" pitchFamily="34" charset="0"/>
          </a:endParaRPr>
        </a:p>
      </dsp:txBody>
      <dsp:txXfrm>
        <a:off x="2443860" y="1764558"/>
        <a:ext cx="2834079" cy="864388"/>
      </dsp:txXfrm>
    </dsp:sp>
    <dsp:sp modelId="{07AB4727-8872-4A2E-8CBE-8B4D526F8950}">
      <dsp:nvSpPr>
        <dsp:cNvPr id="0" name=""/>
        <dsp:cNvSpPr/>
      </dsp:nvSpPr>
      <dsp:spPr>
        <a:xfrm>
          <a:off x="2388481" y="2890577"/>
          <a:ext cx="3469619" cy="95791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1A5B5D"/>
              </a:solidFill>
              <a:latin typeface="Calibri" pitchFamily="34" charset="0"/>
              <a:cs typeface="Calibri" pitchFamily="34" charset="0"/>
            </a:rPr>
            <a:t>Provide expertise and support to curriculum design teams</a:t>
          </a:r>
        </a:p>
      </dsp:txBody>
      <dsp:txXfrm>
        <a:off x="2435242" y="2937338"/>
        <a:ext cx="3376097" cy="864388"/>
      </dsp:txXfrm>
    </dsp:sp>
    <dsp:sp modelId="{AF09B0E3-0419-4E75-9365-572BC342418A}">
      <dsp:nvSpPr>
        <dsp:cNvPr id="0" name=""/>
        <dsp:cNvSpPr/>
      </dsp:nvSpPr>
      <dsp:spPr>
        <a:xfrm>
          <a:off x="2406610" y="4063357"/>
          <a:ext cx="3503215" cy="95791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1A5B5D"/>
              </a:solidFill>
              <a:latin typeface="Calibri" pitchFamily="34" charset="0"/>
              <a:cs typeface="Calibri" pitchFamily="34" charset="0"/>
            </a:rPr>
            <a:t>Give authentic feedback on student work </a:t>
          </a:r>
        </a:p>
      </dsp:txBody>
      <dsp:txXfrm>
        <a:off x="2453371" y="4110118"/>
        <a:ext cx="3409693" cy="8643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85170A-6512-44BB-BE05-BBAB677796A8}">
      <dsp:nvSpPr>
        <dsp:cNvPr id="0" name=""/>
        <dsp:cNvSpPr/>
      </dsp:nvSpPr>
      <dsp:spPr>
        <a:xfrm>
          <a:off x="-7151937" y="-1093231"/>
          <a:ext cx="8511062" cy="8511062"/>
        </a:xfrm>
        <a:prstGeom prst="blockArc">
          <a:avLst>
            <a:gd name="adj1" fmla="val 18900000"/>
            <a:gd name="adj2" fmla="val 2700000"/>
            <a:gd name="adj3" fmla="val 254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134782-6705-4187-A913-EAE4874C3826}">
      <dsp:nvSpPr>
        <dsp:cNvPr id="0" name=""/>
        <dsp:cNvSpPr/>
      </dsp:nvSpPr>
      <dsp:spPr>
        <a:xfrm>
          <a:off x="593431" y="395161"/>
          <a:ext cx="6173678" cy="790827"/>
        </a:xfrm>
        <a:prstGeom prst="rect">
          <a:avLst/>
        </a:prstGeom>
        <a:solidFill>
          <a:srgbClr val="BC582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7720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Calibri" pitchFamily="34" charset="0"/>
              <a:cs typeface="Calibri" pitchFamily="34" charset="0"/>
            </a:rPr>
            <a:t>Engagement dynamics</a:t>
          </a:r>
          <a:endParaRPr lang="en-US" sz="2600" kern="1200" dirty="0">
            <a:latin typeface="Calibri" pitchFamily="34" charset="0"/>
            <a:cs typeface="Calibri" pitchFamily="34" charset="0"/>
          </a:endParaRPr>
        </a:p>
      </dsp:txBody>
      <dsp:txXfrm>
        <a:off x="593431" y="395161"/>
        <a:ext cx="6173678" cy="790827"/>
      </dsp:txXfrm>
    </dsp:sp>
    <dsp:sp modelId="{8C99664B-8CCC-45AD-B495-FFA4D7BAAB0B}">
      <dsp:nvSpPr>
        <dsp:cNvPr id="0" name=""/>
        <dsp:cNvSpPr/>
      </dsp:nvSpPr>
      <dsp:spPr>
        <a:xfrm>
          <a:off x="99163" y="296307"/>
          <a:ext cx="988534" cy="9885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0BDAF1-7F22-49C4-9199-F75209359DEA}">
      <dsp:nvSpPr>
        <dsp:cNvPr id="0" name=""/>
        <dsp:cNvSpPr/>
      </dsp:nvSpPr>
      <dsp:spPr>
        <a:xfrm>
          <a:off x="1136061" y="1556310"/>
          <a:ext cx="5606994" cy="790827"/>
        </a:xfrm>
        <a:prstGeom prst="rect">
          <a:avLst/>
        </a:prstGeom>
        <a:solidFill>
          <a:srgbClr val="1A5B5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7720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>
              <a:latin typeface="Calibri" pitchFamily="34" charset="0"/>
              <a:cs typeface="Calibri" pitchFamily="34" charset="0"/>
            </a:rPr>
            <a:t>Metacognitive</a:t>
          </a:r>
          <a:r>
            <a:rPr lang="en-US" sz="2600" kern="1200" dirty="0" smtClean="0">
              <a:latin typeface="Calibri" pitchFamily="34" charset="0"/>
              <a:cs typeface="Calibri" pitchFamily="34" charset="0"/>
            </a:rPr>
            <a:t> assessment</a:t>
          </a:r>
          <a:endParaRPr lang="en-US" sz="2600" kern="1200" dirty="0">
            <a:latin typeface="Calibri" pitchFamily="34" charset="0"/>
            <a:cs typeface="Calibri" pitchFamily="34" charset="0"/>
          </a:endParaRPr>
        </a:p>
      </dsp:txBody>
      <dsp:txXfrm>
        <a:off x="1136061" y="1556310"/>
        <a:ext cx="5606994" cy="790827"/>
      </dsp:txXfrm>
    </dsp:sp>
    <dsp:sp modelId="{6F6E9E11-63CC-4870-A598-816D0364F2E1}">
      <dsp:nvSpPr>
        <dsp:cNvPr id="0" name=""/>
        <dsp:cNvSpPr/>
      </dsp:nvSpPr>
      <dsp:spPr>
        <a:xfrm>
          <a:off x="665848" y="1482170"/>
          <a:ext cx="988534" cy="9885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A5B5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C33CC-4ADB-427E-8388-24E621A709D6}">
      <dsp:nvSpPr>
        <dsp:cNvPr id="0" name=""/>
        <dsp:cNvSpPr/>
      </dsp:nvSpPr>
      <dsp:spPr>
        <a:xfrm>
          <a:off x="1334042" y="2766886"/>
          <a:ext cx="5433067" cy="790827"/>
        </a:xfrm>
        <a:prstGeom prst="rect">
          <a:avLst/>
        </a:prstGeom>
        <a:solidFill>
          <a:srgbClr val="398AB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7720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Calibri" pitchFamily="34" charset="0"/>
              <a:cs typeface="Calibri" pitchFamily="34" charset="0"/>
            </a:rPr>
            <a:t>Progress along competency-based learning pathways</a:t>
          </a:r>
          <a:endParaRPr lang="en-US" sz="2600" kern="1200" dirty="0">
            <a:latin typeface="Calibri" pitchFamily="34" charset="0"/>
            <a:cs typeface="Calibri" pitchFamily="34" charset="0"/>
          </a:endParaRPr>
        </a:p>
      </dsp:txBody>
      <dsp:txXfrm>
        <a:off x="1334042" y="2766886"/>
        <a:ext cx="5433067" cy="790827"/>
      </dsp:txXfrm>
    </dsp:sp>
    <dsp:sp modelId="{1D39562C-461F-49C3-8430-480BB3791C04}">
      <dsp:nvSpPr>
        <dsp:cNvPr id="0" name=""/>
        <dsp:cNvSpPr/>
      </dsp:nvSpPr>
      <dsp:spPr>
        <a:xfrm>
          <a:off x="839774" y="2668032"/>
          <a:ext cx="988534" cy="9885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98AB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EB1EFC-291F-7A42-81B8-0175D64C6D6A}">
      <dsp:nvSpPr>
        <dsp:cNvPr id="0" name=""/>
        <dsp:cNvSpPr/>
      </dsp:nvSpPr>
      <dsp:spPr>
        <a:xfrm>
          <a:off x="1160115" y="3952748"/>
          <a:ext cx="5606994" cy="790827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7720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Calibri" pitchFamily="34" charset="0"/>
              <a:cs typeface="Calibri" pitchFamily="34" charset="0"/>
            </a:rPr>
            <a:t>Detailed video analysis of high-challenge learning moments</a:t>
          </a:r>
          <a:endParaRPr lang="en-US" sz="2600" kern="1200" dirty="0">
            <a:latin typeface="Calibri" pitchFamily="34" charset="0"/>
            <a:cs typeface="Calibri" pitchFamily="34" charset="0"/>
          </a:endParaRPr>
        </a:p>
      </dsp:txBody>
      <dsp:txXfrm>
        <a:off x="1160115" y="3952748"/>
        <a:ext cx="5606994" cy="790827"/>
      </dsp:txXfrm>
    </dsp:sp>
    <dsp:sp modelId="{FAF1AB50-4577-7740-BFD1-86735353E4C1}">
      <dsp:nvSpPr>
        <dsp:cNvPr id="0" name=""/>
        <dsp:cNvSpPr/>
      </dsp:nvSpPr>
      <dsp:spPr>
        <a:xfrm>
          <a:off x="665848" y="3853895"/>
          <a:ext cx="988534" cy="9885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4FD7B4-6480-EF4B-82E4-DA7467004A62}">
      <dsp:nvSpPr>
        <dsp:cNvPr id="0" name=""/>
        <dsp:cNvSpPr/>
      </dsp:nvSpPr>
      <dsp:spPr>
        <a:xfrm>
          <a:off x="593431" y="5138611"/>
          <a:ext cx="6173678" cy="790827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7720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latin typeface="Calibri" pitchFamily="34" charset="0"/>
              <a:cs typeface="Calibri" pitchFamily="34" charset="0"/>
            </a:rPr>
            <a:t>Orchestrated assessment (pre/post)</a:t>
          </a:r>
          <a:endParaRPr lang="en-US" sz="2600" kern="1200" dirty="0">
            <a:latin typeface="Calibri" pitchFamily="34" charset="0"/>
            <a:cs typeface="Calibri" pitchFamily="34" charset="0"/>
          </a:endParaRPr>
        </a:p>
      </dsp:txBody>
      <dsp:txXfrm>
        <a:off x="593431" y="5138611"/>
        <a:ext cx="6173678" cy="790827"/>
      </dsp:txXfrm>
    </dsp:sp>
    <dsp:sp modelId="{1315BBFF-DDB5-2D41-A461-4D7B7ACE9DEF}">
      <dsp:nvSpPr>
        <dsp:cNvPr id="0" name=""/>
        <dsp:cNvSpPr/>
      </dsp:nvSpPr>
      <dsp:spPr>
        <a:xfrm>
          <a:off x="99163" y="5039757"/>
          <a:ext cx="988534" cy="9885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1E289-98E0-4544-9C5F-C5FBD0FA0D2C}" type="datetimeFigureOut">
              <a:rPr lang="en-US" smtClean="0"/>
              <a:pPr/>
              <a:t>1/27/12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EF8E2-BECE-AA42-B90B-287BD62B91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696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70947-D809-BF46-9739-63F98AC0C58C}" type="datetimeFigureOut">
              <a:rPr lang="en-US" smtClean="0"/>
              <a:pPr/>
              <a:t>1/27/12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41F7F-5A71-1042-8078-A9DA755E07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459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Cite as: Bell, P. (2012, January). </a:t>
            </a:r>
            <a:r>
              <a:rPr lang="en-US" i="1" dirty="0" smtClean="0"/>
              <a:t>The practical case for quality: The teacher and student perspective</a:t>
            </a:r>
            <a:r>
              <a:rPr lang="en-US" dirty="0" smtClean="0"/>
              <a:t>. Presentation at Conversations on quality: a symposium on k-12 online learning, Cambridge, MA.</a:t>
            </a:r>
          </a:p>
          <a:p>
            <a:endParaRPr lang="en-US" dirty="0" smtClean="0"/>
          </a:p>
          <a:p>
            <a:r>
              <a:rPr lang="en-US" dirty="0" smtClean="0"/>
              <a:t>Unless otherwise specified, this work is licensed under a Creative Commons Attribution 3.0 United States License.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41F7F-5A71-1042-8078-A9DA755E07B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32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smtClean="0"/>
              <a:t>Designing year-long</a:t>
            </a:r>
            <a:r>
              <a:rPr lang="en-US" baseline="0" dirty="0" smtClean="0"/>
              <a:t> courses for 8</a:t>
            </a:r>
            <a:r>
              <a:rPr lang="en-US" baseline="30000" dirty="0" smtClean="0"/>
              <a:t>th</a:t>
            </a:r>
            <a:r>
              <a:rPr lang="en-US" baseline="0" dirty="0" smtClean="0"/>
              <a:t> to 10</a:t>
            </a:r>
            <a:r>
              <a:rPr lang="en-US" baseline="30000" dirty="0" smtClean="0"/>
              <a:t>th</a:t>
            </a:r>
            <a:r>
              <a:rPr lang="en-US" baseline="0" dirty="0" smtClean="0"/>
              <a:t> grade in Biology, Algebra and English / Language Arts</a:t>
            </a:r>
          </a:p>
          <a:p>
            <a:pPr>
              <a:buFontTx/>
              <a:buNone/>
            </a:pPr>
            <a:r>
              <a:rPr lang="en-US" dirty="0" smtClean="0"/>
              <a:t>- Launched a non-profit with Steve</a:t>
            </a:r>
            <a:r>
              <a:rPr lang="en-US" baseline="0" dirty="0" smtClean="0"/>
              <a:t> Arnold &amp; Michael Golden</a:t>
            </a:r>
          </a:p>
          <a:p>
            <a:r>
              <a:rPr lang="en-US" dirty="0" smtClean="0"/>
              <a:t>- It</a:t>
            </a:r>
            <a:r>
              <a:rPr lang="en-US" baseline="0" dirty="0" smtClean="0"/>
              <a:t> a b</a:t>
            </a:r>
            <a:r>
              <a:rPr lang="en-US" dirty="0" smtClean="0"/>
              <a:t>lended learning model—significant F2F and online components</a:t>
            </a:r>
          </a:p>
          <a:p>
            <a:endParaRPr lang="en-US" dirty="0" smtClean="0"/>
          </a:p>
          <a:p>
            <a:r>
              <a:rPr lang="en-US" dirty="0" smtClean="0"/>
              <a:t>Tell</a:t>
            </a:r>
            <a:r>
              <a:rPr lang="en-US" baseline="0" dirty="0" smtClean="0"/>
              <a:t> y</a:t>
            </a:r>
            <a:r>
              <a:rPr lang="en-US" dirty="0" smtClean="0"/>
              <a:t>our story of getting to here and the importance of this work</a:t>
            </a:r>
          </a:p>
          <a:p>
            <a:r>
              <a:rPr lang="en-US" dirty="0" smtClean="0"/>
              <a:t>Give</a:t>
            </a:r>
            <a:r>
              <a:rPr lang="en-US" baseline="0" dirty="0" smtClean="0"/>
              <a:t> o</a:t>
            </a:r>
            <a:r>
              <a:rPr lang="en-US" dirty="0" smtClean="0"/>
              <a:t>ur story in summary</a:t>
            </a:r>
          </a:p>
          <a:p>
            <a:r>
              <a:rPr lang="en-US" dirty="0" smtClean="0"/>
              <a:t>Visit </a:t>
            </a:r>
            <a:r>
              <a:rPr lang="en-US" dirty="0" err="1" smtClean="0"/>
              <a:t>ourcorporate</a:t>
            </a:r>
            <a:r>
              <a:rPr lang="en-US" dirty="0" smtClean="0"/>
              <a:t> website for more info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CFEFD-2FF0-4980-A756-3693462C58B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- Authentic</a:t>
            </a:r>
            <a:r>
              <a:rPr lang="en-US" baseline="0" dirty="0" smtClean="0"/>
              <a:t>, sustained projects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want to engage students</a:t>
            </a:r>
            <a:r>
              <a:rPr lang="en-US" baseline="0" dirty="0" smtClean="0"/>
              <a:t> in extended projects, learning “just in time” with more elective choice and specialization in multifunction teams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41F7F-5A71-1042-8078-A9DA755E07B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Experts represented by pyramid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terms of levels and numbers</a:t>
            </a:r>
          </a:p>
          <a:p>
            <a:pPr lvl="0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demonstration videos, one giving the challenge, another expert describing work and context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 for HTH- How does expert collaboration show up in your school(s)? Internships? Externships? Unit involvement, planning? Industry collaboration? Are there any other ways professionals are involved in the work?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CFEFD-2FF0-4980-A756-3693462C58B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18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Ready, Set, Science!</a:t>
            </a:r>
          </a:p>
        </p:txBody>
      </p:sp>
      <p:sp>
        <p:nvSpPr>
          <p:cNvPr id="686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2DA9F6-B6F3-F945-925B-AAC2738721A7}" type="slidenum">
              <a:rPr lang="en-US"/>
              <a:pPr/>
              <a:t>6</a:t>
            </a:fld>
            <a:endParaRPr lang="en-US"/>
          </a:p>
        </p:txBody>
      </p:sp>
      <p:sp>
        <p:nvSpPr>
          <p:cNvPr id="6861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19FA4FA3-EC0B-0A4A-B9D9-F829A27F8DE5}" type="slidenum">
              <a:rPr lang="en-US" sz="1200"/>
              <a:pPr algn="r" eaLnBrk="0" hangingPunct="0"/>
              <a:t>6</a:t>
            </a:fld>
            <a:endParaRPr lang="en-US" sz="1200"/>
          </a:p>
        </p:txBody>
      </p:sp>
      <p:sp>
        <p:nvSpPr>
          <p:cNvPr id="686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B0A38-9727-0E4E-AFA2-F8475E096A8E}" type="datetime1">
              <a:rPr lang="en-US" smtClean="0"/>
              <a:pPr/>
              <a:t>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DF34-0553-4243-A0F3-9A722ACC31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38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D0EB-435E-0341-B8E7-8CD3BBFF8E87}" type="datetime1">
              <a:rPr lang="en-US" smtClean="0"/>
              <a:pPr/>
              <a:t>1/27/12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C876-9B69-3946-93BA-AC9707328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78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AD71-4AB3-1841-AEB0-774396C0B48B}" type="datetime1">
              <a:rPr lang="en-US" smtClean="0"/>
              <a:pPr/>
              <a:t>1/27/12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C876-9B69-3946-93BA-AC9707328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45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9B26-DBC2-9C42-AA2F-3BCD77984DA4}" type="datetime1">
              <a:rPr lang="en-US" smtClean="0"/>
              <a:pPr/>
              <a:t>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C876-9B69-3946-93BA-AC9707328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02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74822-17BD-FF45-9738-4684BA2720AD}" type="datetime1">
              <a:rPr lang="en-US" smtClean="0"/>
              <a:pPr/>
              <a:t>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C876-9B69-3946-93BA-AC9707328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01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1FAE5-D08B-4818-8ECC-A8B956F29B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6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024BB-AA12-40DB-AA7E-2B512FE312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CCD22-2A4D-4FA3-9128-AE811F983A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2971800"/>
            <a:ext cx="3810000" cy="29718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2971800"/>
            <a:ext cx="3810000" cy="29718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4B733-34E2-4F1A-A83F-1A93CEE720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457200" y="1905000"/>
            <a:ext cx="8153400" cy="7620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DIN-Medium" pitchFamily="-128" charset="0"/>
                <a:ea typeface="ＭＳ Ｐゴシック" pitchFamily="-1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DIN-Medium" pitchFamily="-128" charset="0"/>
                <a:ea typeface="ＭＳ Ｐゴシック" pitchFamily="-1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DIN-Medium" pitchFamily="-128" charset="0"/>
                <a:ea typeface="ＭＳ Ｐゴシック" pitchFamily="-1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DIN-Medium" pitchFamily="-128" charset="0"/>
                <a:ea typeface="ＭＳ Ｐゴシック" pitchFamily="-1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DIN-Medium" pitchFamily="-128" charset="0"/>
                <a:ea typeface="ＭＳ Ｐゴシック" pitchFamily="-1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DIN-Medium" pitchFamily="-128" charset="0"/>
                <a:ea typeface="ＭＳ Ｐゴシック" pitchFamily="-1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DIN-Medium" pitchFamily="-128" charset="0"/>
                <a:ea typeface="ＭＳ Ｐゴシック" pitchFamily="-1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2"/>
                </a:solidFill>
                <a:latin typeface="DIN-Medium" pitchFamily="-128" charset="0"/>
                <a:ea typeface="ＭＳ Ｐゴシック" pitchFamily="-128" charset="-128"/>
              </a:defRPr>
            </a:lvl9pPr>
          </a:lstStyle>
          <a:p>
            <a:pPr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13038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429001"/>
            <a:ext cx="4040188" cy="269716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713038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8999"/>
            <a:ext cx="4041775" cy="26971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766AB-6D40-4D08-90AD-91176BC9F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3E3D5-B6D9-452F-AC12-0877E5FA74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59C17-E162-434E-BDA8-3C0C16C0600C}" type="datetime1">
              <a:rPr lang="en-US" smtClean="0"/>
              <a:pPr/>
              <a:t>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A5DF34-0553-4243-A0F3-9A722ACC31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82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F33E3-F217-495E-AFA1-E8FE62FADA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07206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133599"/>
            <a:ext cx="5486400" cy="28956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38800"/>
            <a:ext cx="5486400" cy="533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D292B-9754-4633-8D55-9D45B7F0EE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371600" y="1981200"/>
            <a:ext cx="6553200" cy="16033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553200" cy="685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 spd="slow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slow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38400"/>
            <a:ext cx="3771900" cy="368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1500" y="2438400"/>
            <a:ext cx="3771900" cy="368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27DD-5339-2D4A-B933-87B72643C287}" type="datetime1">
              <a:rPr lang="en-US" smtClean="0"/>
              <a:pPr/>
              <a:t>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C876-9B69-3946-93BA-AC9707328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63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 spd="slow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350" y="1066800"/>
            <a:ext cx="1924050" cy="5059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5619750" cy="5059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8E49-48C5-0B4F-B08A-B7B15E99EF40}" type="datetime1">
              <a:rPr lang="en-US" smtClean="0"/>
              <a:pPr/>
              <a:t>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C876-9B69-3946-93BA-AC9707328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99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D05A8-D88D-194E-AFAA-0EF2D8955382}" type="datetime1">
              <a:rPr lang="en-US" smtClean="0"/>
              <a:pPr/>
              <a:t>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C876-9B69-3946-93BA-AC9707328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96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92CA-46E0-A74B-AC2C-22B2CA8FA121}" type="datetime1">
              <a:rPr lang="en-US" smtClean="0"/>
              <a:pPr/>
              <a:t>1/27/12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C876-9B69-3946-93BA-AC9707328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7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F16-1FE9-F24A-945B-1766BF9C5F51}" type="datetime1">
              <a:rPr lang="en-US" smtClean="0"/>
              <a:pPr/>
              <a:t>1/27/12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C876-9B69-3946-93BA-AC9707328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2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6A55-DBB0-B74C-A3E5-1AC5BF707419}" type="datetime1">
              <a:rPr lang="en-US" smtClean="0"/>
              <a:pPr/>
              <a:t>1/27/12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C876-9B69-3946-93BA-AC9707328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14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A77EF-526F-0240-A153-CF3272895A92}" type="datetime1">
              <a:rPr lang="en-US" smtClean="0"/>
              <a:pPr/>
              <a:t>1/27/12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3C876-9B69-3946-93BA-AC97073288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3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theme" Target="../theme/theme3.xml"/><Relationship Id="rId10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13" Type="http://schemas.openxmlformats.org/officeDocument/2006/relationships/vmlDrawing" Target="../drawings/vmlDrawing1.vml"/><Relationship Id="rId14" Type="http://schemas.openxmlformats.org/officeDocument/2006/relationships/image" Target="../media/image5.jpeg"/><Relationship Id="rId15" Type="http://schemas.openxmlformats.org/officeDocument/2006/relationships/oleObject" Target="../embeddings/oleObject1.bin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ducuriousNewBackground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76200"/>
            <a:ext cx="9265303" cy="70104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256FA-57ED-544B-8414-44B82D3CD0A0}" type="datetime1">
              <a:rPr lang="en-US" smtClean="0"/>
              <a:pPr/>
              <a:t>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5DF34-0553-4243-A0F3-9A722ACC31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2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ducuriousNewBackground.toptobottomgradient.50.png"/>
          <p:cNvPicPr>
            <a:picLocks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76200"/>
            <a:ext cx="9265303" cy="702797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736B8-7E74-8543-BFF2-20502CE98B9F}" type="datetime1">
              <a:rPr lang="en-US" smtClean="0"/>
              <a:pPr/>
              <a:t>1/27/12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3C876-9B69-3946-93BA-AC970732887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EducuriousLogo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59" y="6446552"/>
            <a:ext cx="1603141" cy="48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8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0574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2971800"/>
            <a:ext cx="777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00200" y="6477000"/>
            <a:ext cx="4800600" cy="2286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eaLnBrk="0" hangingPunct="0">
              <a:defRPr sz="1400" dirty="0">
                <a:latin typeface="+mj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6477000"/>
            <a:ext cx="914400" cy="2286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latin typeface="+mj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E18A30B8-FD22-4816-8DBB-44170F86BF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ＭＳ Ｐゴシック" pitchFamily="84" charset="-128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DIN-Medium" pitchFamily="-128" charset="0"/>
          <a:ea typeface="ＭＳ Ｐゴシック" pitchFamily="-128" charset="-128"/>
          <a:cs typeface="ＭＳ Ｐゴシック" pitchFamily="84" charset="-128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DIN-Medium" pitchFamily="-128" charset="0"/>
          <a:ea typeface="ＭＳ Ｐゴシック" pitchFamily="-128" charset="-128"/>
          <a:cs typeface="ＭＳ Ｐゴシック" pitchFamily="84" charset="-128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DIN-Medium" pitchFamily="-128" charset="0"/>
          <a:ea typeface="ＭＳ Ｐゴシック" pitchFamily="-128" charset="-128"/>
          <a:cs typeface="ＭＳ Ｐゴシック" pitchFamily="84" charset="-128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DIN-Medium" pitchFamily="-128" charset="0"/>
          <a:ea typeface="ＭＳ Ｐゴシック" pitchFamily="-128" charset="-128"/>
          <a:cs typeface="ＭＳ Ｐゴシック" pitchFamily="8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DIN-Medium" pitchFamily="-128" charset="0"/>
          <a:ea typeface="ＭＳ Ｐゴシック" pitchFamily="-1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DIN-Medium" pitchFamily="-128" charset="0"/>
          <a:ea typeface="ＭＳ Ｐゴシック" pitchFamily="-1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DIN-Medium" pitchFamily="-128" charset="0"/>
          <a:ea typeface="ＭＳ Ｐゴシック" pitchFamily="-1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DIN-Medium" pitchFamily="-128" charset="0"/>
          <a:ea typeface="ＭＳ Ｐゴシック" pitchFamily="-128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292113"/>
          </a:solidFill>
          <a:latin typeface="+mn-lt"/>
          <a:ea typeface="+mn-ea"/>
          <a:cs typeface="ＭＳ Ｐゴシック" pitchFamily="84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668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38400"/>
            <a:ext cx="769620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8" r:id="rId15" imgW="0" imgH="0" progId="PowerPoint.Show.8">
                  <p:embed/>
                </p:oleObj>
              </mc:Choice>
              <mc:Fallback>
                <p:oleObj r:id="rId15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xmlns:p14="http://schemas.microsoft.com/office/powerpoint/2010/main"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3.png"/><Relationship Id="rId9" Type="http://schemas.openxmlformats.org/officeDocument/2006/relationships/image" Target="../media/image14.tiff"/><Relationship Id="rId10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Practical Case for Quality: </a:t>
            </a:r>
            <a:br>
              <a:rPr lang="en-US" dirty="0"/>
            </a:br>
            <a:r>
              <a:rPr lang="en-US" dirty="0"/>
              <a:t>The Teacher and Student Perspective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657600"/>
            <a:ext cx="7467600" cy="1981200"/>
          </a:xfrm>
        </p:spPr>
        <p:txBody>
          <a:bodyPr>
            <a:normAutofit fontScale="55000" lnSpcReduction="20000"/>
          </a:bodyPr>
          <a:lstStyle/>
          <a:p>
            <a:pPr algn="l">
              <a:tabLst>
                <a:tab pos="744538" algn="l"/>
              </a:tabLst>
            </a:pPr>
            <a:r>
              <a:rPr lang="en-US" sz="3300" dirty="0"/>
              <a:t>Jenna Winter			 </a:t>
            </a:r>
            <a:r>
              <a:rPr lang="en-US" sz="3300" dirty="0" smtClean="0"/>
              <a:t>	Royce </a:t>
            </a:r>
            <a:r>
              <a:rPr lang="en-US" sz="3300" dirty="0"/>
              <a:t>Le</a:t>
            </a:r>
          </a:p>
          <a:p>
            <a:pPr algn="l">
              <a:tabLst>
                <a:tab pos="744538" algn="l"/>
              </a:tabLst>
            </a:pPr>
            <a:r>
              <a:rPr lang="en-US" sz="3300" dirty="0"/>
              <a:t>Dominic </a:t>
            </a:r>
            <a:r>
              <a:rPr lang="en-US" sz="3300" dirty="0" err="1"/>
              <a:t>Griff</a:t>
            </a:r>
            <a:r>
              <a:rPr lang="en-US" sz="3300" dirty="0"/>
              <a:t>			 </a:t>
            </a:r>
            <a:r>
              <a:rPr lang="en-US" sz="3300" dirty="0" smtClean="0"/>
              <a:t>	Katie </a:t>
            </a:r>
            <a:r>
              <a:rPr lang="en-US" sz="3300" dirty="0" err="1"/>
              <a:t>McConville</a:t>
            </a:r>
            <a:endParaRPr lang="en-US" sz="3300" dirty="0"/>
          </a:p>
          <a:p>
            <a:pPr algn="l">
              <a:tabLst>
                <a:tab pos="744538" algn="l"/>
              </a:tabLst>
            </a:pPr>
            <a:r>
              <a:rPr lang="en-US" sz="3300" dirty="0"/>
              <a:t>Mitch </a:t>
            </a:r>
            <a:r>
              <a:rPr lang="en-US" sz="3300" dirty="0" err="1"/>
              <a:t>Leffler</a:t>
            </a:r>
            <a:r>
              <a:rPr lang="en-US" sz="3300" dirty="0"/>
              <a:t> (ELA)		 </a:t>
            </a:r>
            <a:r>
              <a:rPr lang="en-US" sz="3300" dirty="0" smtClean="0"/>
              <a:t>	Dana </a:t>
            </a:r>
            <a:r>
              <a:rPr lang="en-US" sz="3300" dirty="0"/>
              <a:t>Dyer (Biology)</a:t>
            </a:r>
          </a:p>
          <a:p>
            <a:pPr algn="l">
              <a:tabLst>
                <a:tab pos="744538" algn="l"/>
              </a:tabLst>
            </a:pPr>
            <a:r>
              <a:rPr lang="en-US" sz="3300" dirty="0">
                <a:solidFill>
                  <a:schemeClr val="bg2"/>
                </a:solidFill>
              </a:rPr>
              <a:t>Bellevue School District	</a:t>
            </a:r>
            <a:r>
              <a:rPr lang="en-US" sz="3300" dirty="0" smtClean="0">
                <a:solidFill>
                  <a:schemeClr val="bg2"/>
                </a:solidFill>
              </a:rPr>
              <a:t>		Highline </a:t>
            </a:r>
            <a:r>
              <a:rPr lang="en-US" sz="3300" dirty="0">
                <a:solidFill>
                  <a:schemeClr val="bg2"/>
                </a:solidFill>
              </a:rPr>
              <a:t>School District</a:t>
            </a:r>
          </a:p>
          <a:p>
            <a:pPr algn="l">
              <a:tabLst>
                <a:tab pos="744538" algn="l"/>
              </a:tabLst>
            </a:pPr>
            <a:endParaRPr lang="en-US" sz="3300" dirty="0"/>
          </a:p>
          <a:p>
            <a:pPr algn="l">
              <a:tabLst>
                <a:tab pos="744538" algn="l"/>
              </a:tabLst>
            </a:pPr>
            <a:r>
              <a:rPr lang="en-US" sz="3300" dirty="0"/>
              <a:t>Paul </a:t>
            </a:r>
            <a:r>
              <a:rPr lang="en-US" sz="3300" dirty="0" err="1"/>
              <a:t>Teske</a:t>
            </a:r>
            <a:r>
              <a:rPr lang="en-US" sz="3300" dirty="0"/>
              <a:t>, Katie Van Horne &amp; Philip Bell </a:t>
            </a:r>
            <a:br>
              <a:rPr lang="en-US" sz="3300" dirty="0"/>
            </a:br>
            <a:r>
              <a:rPr lang="en-US" sz="3300" dirty="0" err="1">
                <a:solidFill>
                  <a:srgbClr val="746314"/>
                </a:solidFill>
              </a:rPr>
              <a:t>Educurious</a:t>
            </a:r>
            <a:r>
              <a:rPr lang="en-US" sz="3300" dirty="0">
                <a:solidFill>
                  <a:srgbClr val="746314"/>
                </a:solidFill>
              </a:rPr>
              <a:t>, University of Washington</a:t>
            </a:r>
          </a:p>
          <a:p>
            <a:pPr algn="l">
              <a:tabLst>
                <a:tab pos="744538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381690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Cite as: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Bell, P.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(2012, January). </a:t>
            </a:r>
            <a:r>
              <a:rPr lang="en-US" sz="1000" i="1" dirty="0" smtClean="0">
                <a:solidFill>
                  <a:schemeClr val="bg1">
                    <a:lumMod val="50000"/>
                  </a:schemeClr>
                </a:solidFill>
              </a:rPr>
              <a:t>The practical case for quality: The teacher and student perspective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Presentation at Conversations on quality: a symposium on k-12 online learning, Cambridge, MA.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5943600"/>
            <a:ext cx="7239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cs typeface="DIN-Regular"/>
                <a:sym typeface="Calibri" charset="0"/>
              </a:rPr>
              <a:t>Unless otherwise specified, this work is licensed under a Creative Commons Attribution 3.0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cs typeface="DIN-Regular"/>
                <a:sym typeface="Calibri" charset="0"/>
              </a:rPr>
              <a:t>United States License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cs typeface="DIN-Regular"/>
                <a:sym typeface="Calibri" charset="0"/>
              </a:rPr>
              <a:t>.</a:t>
            </a:r>
          </a:p>
        </p:txBody>
      </p:sp>
      <p:pic>
        <p:nvPicPr>
          <p:cNvPr id="6" name="Picture 5" descr="88x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638800"/>
            <a:ext cx="90129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30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A5B5D"/>
                </a:solidFill>
                <a:latin typeface="+mn-lt"/>
              </a:rPr>
              <a:t>Educurious Next Gen Courses &amp; Units</a:t>
            </a:r>
            <a:endParaRPr lang="en-US" b="1" dirty="0">
              <a:solidFill>
                <a:srgbClr val="1A5B5D"/>
              </a:solidFill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43EC-AAF3-4FF7-B715-F2747C043CB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 descr="Screen shot 2011-11-04 at 3.44.36 P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685800"/>
            <a:ext cx="6802394" cy="4934099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/>
        </p:nvSpPr>
        <p:spPr>
          <a:xfrm>
            <a:off x="381000" y="5639360"/>
            <a:ext cx="6629400" cy="1599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 smtClean="0">
                <a:solidFill>
                  <a:srgbClr val="1A5B5D"/>
                </a:solidFill>
                <a:latin typeface="Calibri" pitchFamily="34" charset="0"/>
                <a:cs typeface="Calibri" pitchFamily="34" charset="0"/>
              </a:rPr>
              <a:t>• Engages students in relevant, authentic learning and projects</a:t>
            </a:r>
          </a:p>
          <a:p>
            <a:pPr algn="l"/>
            <a:r>
              <a:rPr lang="en-US" sz="1600" b="1" dirty="0" smtClean="0">
                <a:solidFill>
                  <a:srgbClr val="1A5B5D"/>
                </a:solidFill>
                <a:latin typeface="Calibri" pitchFamily="34" charset="0"/>
                <a:cs typeface="Calibri" pitchFamily="34" charset="0"/>
              </a:rPr>
              <a:t>• Leverages principles of how and why people learn</a:t>
            </a:r>
          </a:p>
          <a:p>
            <a:pPr algn="l"/>
            <a:r>
              <a:rPr lang="en-US" sz="1600" b="1" dirty="0" smtClean="0">
                <a:solidFill>
                  <a:srgbClr val="1A5B5D"/>
                </a:solidFill>
                <a:latin typeface="Calibri" pitchFamily="34" charset="0"/>
                <a:cs typeface="Calibri" pitchFamily="34" charset="0"/>
              </a:rPr>
              <a:t>• Uses a competency-focused, learner-centered technology platform</a:t>
            </a:r>
          </a:p>
          <a:p>
            <a:pPr algn="l"/>
            <a:r>
              <a:rPr lang="en-US" sz="1600" b="1" dirty="0" smtClean="0">
                <a:solidFill>
                  <a:srgbClr val="1A5B5D"/>
                </a:solidFill>
                <a:latin typeface="Calibri" pitchFamily="34" charset="0"/>
                <a:cs typeface="Calibri" pitchFamily="34" charset="0"/>
              </a:rPr>
              <a:t>• Connects students with network of experts and professionals</a:t>
            </a:r>
          </a:p>
        </p:txBody>
      </p:sp>
    </p:spTree>
    <p:extLst>
      <p:ext uri="{BB962C8B-B14F-4D97-AF65-F5344CB8AC3E}">
        <p14:creationId xmlns:p14="http://schemas.microsoft.com/office/powerpoint/2010/main" val="354322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52400" y="685800"/>
            <a:ext cx="8839200" cy="58546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28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5309191" y="2481618"/>
            <a:ext cx="3453809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smtClean="0">
                <a:latin typeface="Comic Sans MS" pitchFamily="66" charset="0"/>
                <a:cs typeface="Calibri" pitchFamily="34" charset="0"/>
              </a:rPr>
              <a:t>How can I protect important ecosystems from the impacts of climate change?</a:t>
            </a:r>
            <a:endParaRPr lang="en-US" sz="2000" dirty="0" smtClean="0">
              <a:solidFill>
                <a:srgbClr val="1A5B5D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/>
        </p:nvSpPr>
        <p:spPr>
          <a:xfrm rot="340124">
            <a:off x="806303" y="4463963"/>
            <a:ext cx="4038305" cy="1096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smtClean="0">
                <a:solidFill>
                  <a:srgbClr val="C00000"/>
                </a:solidFill>
                <a:latin typeface="Chiller" pitchFamily="82" charset="0"/>
                <a:cs typeface="AngsanaUPC" pitchFamily="18" charset="-34"/>
              </a:rPr>
              <a:t>What happened to Edgar Allan Poe?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How are mysteries constructed to tell a story that rivets an audience through suspense? </a:t>
            </a:r>
          </a:p>
          <a:p>
            <a:pPr marL="0" indent="0">
              <a:buNone/>
            </a:pPr>
            <a:endParaRPr lang="en-US" b="1" dirty="0" smtClean="0">
              <a:solidFill>
                <a:srgbClr val="C00000"/>
              </a:solidFill>
              <a:latin typeface="Chiller" pitchFamily="82" charset="0"/>
              <a:cs typeface="Calibri" pitchFamily="34" charset="0"/>
            </a:endParaRPr>
          </a:p>
        </p:txBody>
      </p:sp>
      <p:pic>
        <p:nvPicPr>
          <p:cNvPr id="17" name="Picture 16" descr="Opinion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35"/>
          <a:stretch>
            <a:fillRect/>
          </a:stretch>
        </p:blipFill>
        <p:spPr>
          <a:xfrm rot="20923889">
            <a:off x="3170544" y="1520318"/>
            <a:ext cx="2293066" cy="1239387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/>
        </p:nvSpPr>
        <p:spPr>
          <a:xfrm rot="21177422">
            <a:off x="256679" y="994721"/>
            <a:ext cx="5316709" cy="4513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rgbClr val="1A5B5D"/>
                </a:solidFill>
                <a:latin typeface="Comic Sans MS" pitchFamily="66" charset="0"/>
                <a:cs typeface="AngsanaUPC" pitchFamily="18" charset="-34"/>
              </a:rPr>
              <a:t>How do I get people to pay attention to my opinions?</a:t>
            </a:r>
            <a:endParaRPr lang="en-US" sz="1800" dirty="0" smtClean="0">
              <a:solidFill>
                <a:srgbClr val="1A5B5D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43EC-AAF3-4FF7-B715-F2747C043CB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516" y="3810000"/>
            <a:ext cx="376237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IMG_6575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76200"/>
            <a:ext cx="2540000" cy="1905000"/>
          </a:xfrm>
          <a:prstGeom prst="rect">
            <a:avLst/>
          </a:prstGeom>
        </p:spPr>
      </p:pic>
      <p:sp>
        <p:nvSpPr>
          <p:cNvPr id="15" name="Title 4"/>
          <p:cNvSpPr txBox="1">
            <a:spLocks/>
          </p:cNvSpPr>
          <p:nvPr/>
        </p:nvSpPr>
        <p:spPr>
          <a:xfrm>
            <a:off x="76200" y="46038"/>
            <a:ext cx="8839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5B5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Contemporary,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1A5B5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Relevant Projects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A5B5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228601" y="2895600"/>
            <a:ext cx="4495800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Agency FB" pitchFamily="34" charset="0"/>
                <a:cs typeface="Calibri" pitchFamily="34" charset="0"/>
              </a:rPr>
              <a:t>How do infectious diseases constantly outsmart us and continue to threaten human populations around the globe</a:t>
            </a:r>
            <a:r>
              <a:rPr lang="en-US" sz="2800" dirty="0" smtClean="0">
                <a:solidFill>
                  <a:srgbClr val="002060"/>
                </a:solidFill>
                <a:latin typeface="Agency FB" pitchFamily="34" charset="0"/>
                <a:cs typeface="Calibri" pitchFamily="34" charset="0"/>
              </a:rPr>
              <a:t>?</a:t>
            </a:r>
            <a:endParaRPr lang="en-US" sz="2800" dirty="0" smtClean="0">
              <a:solidFill>
                <a:srgbClr val="002060"/>
              </a:solidFill>
              <a:latin typeface="Agency FB" pitchFamily="34" charset="0"/>
              <a:cs typeface="Arial" pitchFamily="34" charset="0"/>
            </a:endParaRPr>
          </a:p>
          <a:p>
            <a:endParaRPr lang="en-US" sz="2400" dirty="0" smtClean="0">
              <a:solidFill>
                <a:srgbClr val="1A5B5D"/>
              </a:solidFill>
              <a:latin typeface="Agency FB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1A5B5D"/>
                </a:solidFill>
                <a:latin typeface="Calibri" pitchFamily="34" charset="0"/>
                <a:cs typeface="Calibri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5004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65.55.40.151/att/GetInline.aspx?messageid=4653988a-5a76-11e0-9549-00215ad7bb44&amp;attindex=0&amp;cp=-1&amp;attdepth=0&amp;imgsrc=cid%3aimage003.jpg%4001CBEE48.68DE82A0&amp;hm__login=mgolden1&amp;hm__domain=live.com&amp;ip=10.12.156.8&amp;d=d6507&amp;mf=0&amp;hm__ts=Wed%2c%2030%20Mar%202011%2002%3a40%3a11%20GMT&amp;st=mgolden1%25live.com%407&amp;hm__ha=01_ff3fa74b907defe04f5645ae516ee756d930b55f7ab1eb96ec61b4b8a8aacf79&amp;oneredir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315200" cy="4493865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43EC-AAF3-4FF7-B715-F2747C043CB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152400" y="46038"/>
            <a:ext cx="8839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5B5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Social Learning Platform,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1A5B5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Tools &amp;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A5B5D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Badges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A5B5D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122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52400" y="685800"/>
            <a:ext cx="8839200" cy="58546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28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419100" y="7921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1A5B5D"/>
              </a:solidFill>
              <a:latin typeface="Neutraface Text Book" pitchFamily="50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43EC-AAF3-4FF7-B715-F2747C043C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orbel"/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orbel"/>
            </a:endParaRPr>
          </a:p>
        </p:txBody>
      </p:sp>
      <p:sp>
        <p:nvSpPr>
          <p:cNvPr id="11" name="Subtitle 2"/>
          <p:cNvSpPr>
            <a:spLocks noGrp="1"/>
          </p:cNvSpPr>
          <p:nvPr/>
        </p:nvSpPr>
        <p:spPr>
          <a:xfrm>
            <a:off x="1786372" y="4403725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b="1" dirty="0">
              <a:solidFill>
                <a:srgbClr val="1A5B5D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457200" y="1965325"/>
            <a:ext cx="87630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80678948"/>
              </p:ext>
            </p:extLst>
          </p:nvPr>
        </p:nvGraphicFramePr>
        <p:xfrm>
          <a:off x="-1905000" y="1150937"/>
          <a:ext cx="7543800" cy="5389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086224" y="1066800"/>
            <a:ext cx="4829175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98AB3"/>
                </a:solidFill>
                <a:latin typeface="Neutraface Text Book" pitchFamily="50" charset="0"/>
              </a:rPr>
              <a:t>We are all products of our social networks. </a:t>
            </a:r>
          </a:p>
          <a:p>
            <a:endParaRPr lang="en-US" sz="2400" b="1" dirty="0" smtClean="0">
              <a:solidFill>
                <a:srgbClr val="398AB3"/>
              </a:solidFill>
              <a:latin typeface="Neutraface Text Book" pitchFamily="50" charset="0"/>
            </a:endParaRPr>
          </a:p>
          <a:p>
            <a:r>
              <a:rPr lang="en-US" sz="2400" b="1" dirty="0" smtClean="0">
                <a:solidFill>
                  <a:srgbClr val="398AB3"/>
                </a:solidFill>
                <a:latin typeface="Neutraface Text Book" pitchFamily="50" charset="0"/>
              </a:rPr>
              <a:t>Build volunteer network of domain experts / professionals</a:t>
            </a:r>
          </a:p>
          <a:p>
            <a:endParaRPr lang="en-US" sz="2400" b="1" dirty="0" smtClean="0">
              <a:solidFill>
                <a:srgbClr val="398AB3"/>
              </a:solidFill>
              <a:latin typeface="Neutraface Text Book" pitchFamily="50" charset="0"/>
            </a:endParaRPr>
          </a:p>
          <a:p>
            <a:r>
              <a:rPr lang="en-US" sz="2400" b="1" dirty="0" smtClean="0">
                <a:solidFill>
                  <a:srgbClr val="398AB3"/>
                </a:solidFill>
                <a:latin typeface="Neutraface Text Book" pitchFamily="50" charset="0"/>
              </a:rPr>
              <a:t>April Henry &amp; </a:t>
            </a:r>
            <a:r>
              <a:rPr lang="en-US" sz="2400" b="1" dirty="0" err="1" smtClean="0">
                <a:solidFill>
                  <a:srgbClr val="398AB3"/>
                </a:solidFill>
                <a:latin typeface="Neutraface Text Book" pitchFamily="50" charset="0"/>
              </a:rPr>
              <a:t>Shareen’s</a:t>
            </a:r>
            <a:r>
              <a:rPr lang="en-US" sz="2400" b="1" dirty="0" smtClean="0">
                <a:solidFill>
                  <a:srgbClr val="398AB3"/>
                </a:solidFill>
                <a:latin typeface="Neutraface Text Book" pitchFamily="50" charset="0"/>
              </a:rPr>
              <a:t> Story</a:t>
            </a:r>
          </a:p>
          <a:p>
            <a:endParaRPr lang="en-US" sz="2400" b="1" dirty="0">
              <a:solidFill>
                <a:srgbClr val="398AB3"/>
              </a:solidFill>
              <a:latin typeface="Neutraface Text Book" pitchFamily="50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23239"/>
            <a:ext cx="3143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190039"/>
            <a:ext cx="3143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3"/>
          <p:cNvGrpSpPr/>
          <p:nvPr/>
        </p:nvGrpSpPr>
        <p:grpSpPr>
          <a:xfrm>
            <a:off x="533400" y="152400"/>
            <a:ext cx="8382000" cy="812801"/>
            <a:chOff x="564979" y="2844800"/>
            <a:chExt cx="9862527" cy="812801"/>
          </a:xfrm>
        </p:grpSpPr>
        <p:sp>
          <p:nvSpPr>
            <p:cNvPr id="26" name="Rectangle 25"/>
            <p:cNvSpPr/>
            <p:nvPr/>
          </p:nvSpPr>
          <p:spPr>
            <a:xfrm>
              <a:off x="564979" y="2844800"/>
              <a:ext cx="9862527" cy="812800"/>
            </a:xfrm>
            <a:prstGeom prst="rect">
              <a:avLst/>
            </a:prstGeom>
            <a:solidFill>
              <a:srgbClr val="398AB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564979" y="2844801"/>
              <a:ext cx="9862527" cy="8128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5160" tIns="81280" rIns="81280" bIns="8128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>
                  <a:latin typeface="Calibri" pitchFamily="34" charset="0"/>
                  <a:cs typeface="Calibri" pitchFamily="34" charset="0"/>
                </a:rPr>
                <a:t>  The Educurious Expert Network (TEEN)</a:t>
              </a:r>
              <a:endParaRPr lang="en-US" sz="3600" kern="12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228600" y="76200"/>
            <a:ext cx="1015999" cy="1015999"/>
          </a:xfrm>
          <a:prstGeom prst="ellipse">
            <a:avLst/>
          </a:prstGeom>
          <a:ln>
            <a:solidFill>
              <a:srgbClr val="398AB3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Oval 16"/>
          <p:cNvSpPr/>
          <p:nvPr/>
        </p:nvSpPr>
        <p:spPr>
          <a:xfrm>
            <a:off x="4381909" y="3795380"/>
            <a:ext cx="2018891" cy="2072020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8" name="Picture 17" descr="cw_200_girl_stolen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670">
            <a:off x="6657136" y="4049461"/>
            <a:ext cx="1483524" cy="2321714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67075"/>
            <a:ext cx="3143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609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0309096715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086088" y="969852"/>
            <a:ext cx="2176392" cy="3260217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6280" y="976532"/>
            <a:ext cx="2268764" cy="3244451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" name="Picture 3" descr="LSIE Report Cover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3524" y="980425"/>
            <a:ext cx="2279563" cy="3256790"/>
          </a:xfrm>
          <a:prstGeom prst="rect">
            <a:avLst/>
          </a:prstGeom>
          <a:noFill/>
          <a:ln w="3175" cmpd="sng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3" descr="Qffs+v35lepf0ZDbQIu6noWbJqeqfSbDAGrKNdF+upDZlJVXC8cwD4pZewaIWPR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56169" y="3341125"/>
            <a:ext cx="2260756" cy="3295771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" name="Picture 5" descr="HS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5800" y="3360127"/>
            <a:ext cx="2227836" cy="32767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934200" y="6091535"/>
            <a:ext cx="1297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nap.edu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1A5B5D"/>
                </a:solidFill>
                <a:latin typeface="Neutraface Text Book" pitchFamily="50" charset="0"/>
              </a:rPr>
              <a:t>Design Research with Learner Assessment</a:t>
            </a:r>
            <a:endParaRPr lang="en-US" b="1" dirty="0">
              <a:solidFill>
                <a:srgbClr val="1A5B5D"/>
              </a:solidFill>
              <a:latin typeface="Neutraface Text Book" pitchFamily="50" charset="0"/>
            </a:endParaRP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650343526"/>
              </p:ext>
            </p:extLst>
          </p:nvPr>
        </p:nvGraphicFramePr>
        <p:xfrm>
          <a:off x="1219200" y="457200"/>
          <a:ext cx="6858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343EC-AAF3-4FF7-B715-F2747C043CB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70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Panel Discussion Format</a:t>
            </a:r>
            <a:endParaRPr lang="en-US" dirty="0"/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Topic: How Can Technology Be Used to Support Powerful Learning Experiences for Students</a:t>
            </a:r>
          </a:p>
          <a:p>
            <a:r>
              <a:rPr lang="en-US" dirty="0" smtClean="0"/>
              <a:t>Topic: Reflecting on the Teaching &amp; Learning Experience</a:t>
            </a:r>
          </a:p>
          <a:p>
            <a:r>
              <a:rPr lang="en-US" dirty="0" smtClean="0"/>
              <a:t>Q&amp;A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Gates_ppt_1">
  <a:themeElements>
    <a:clrScheme name="">
      <a:dk1>
        <a:srgbClr val="292113"/>
      </a:dk1>
      <a:lt1>
        <a:srgbClr val="EFEDE7"/>
      </a:lt1>
      <a:dk2>
        <a:srgbClr val="000000"/>
      </a:dk2>
      <a:lt2>
        <a:srgbClr val="746314"/>
      </a:lt2>
      <a:accent1>
        <a:srgbClr val="60999A"/>
      </a:accent1>
      <a:accent2>
        <a:srgbClr val="D27D22"/>
      </a:accent2>
      <a:accent3>
        <a:srgbClr val="F6F4F1"/>
      </a:accent3>
      <a:accent4>
        <a:srgbClr val="211B0E"/>
      </a:accent4>
      <a:accent5>
        <a:srgbClr val="B6CACA"/>
      </a:accent5>
      <a:accent6>
        <a:srgbClr val="BE711E"/>
      </a:accent6>
      <a:hlink>
        <a:srgbClr val="3086AB"/>
      </a:hlink>
      <a:folHlink>
        <a:srgbClr val="B69462"/>
      </a:folHlink>
    </a:clrScheme>
    <a:fontScheme name="Office Theme">
      <a:majorFont>
        <a:latin typeface="DIN-Medium"/>
        <a:ea typeface="ＭＳ Ｐゴシック"/>
        <a:cs typeface=""/>
      </a:majorFont>
      <a:minorFont>
        <a:latin typeface="DIN-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128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292113"/>
        </a:dk1>
        <a:lt1>
          <a:srgbClr val="ECE7D0"/>
        </a:lt1>
        <a:dk2>
          <a:srgbClr val="000000"/>
        </a:dk2>
        <a:lt2>
          <a:srgbClr val="746314"/>
        </a:lt2>
        <a:accent1>
          <a:srgbClr val="60999A"/>
        </a:accent1>
        <a:accent2>
          <a:srgbClr val="D27D22"/>
        </a:accent2>
        <a:accent3>
          <a:srgbClr val="F4F1E4"/>
        </a:accent3>
        <a:accent4>
          <a:srgbClr val="211B0E"/>
        </a:accent4>
        <a:accent5>
          <a:srgbClr val="B6CACA"/>
        </a:accent5>
        <a:accent6>
          <a:srgbClr val="BE711E"/>
        </a:accent6>
        <a:hlink>
          <a:srgbClr val="3086AB"/>
        </a:hlink>
        <a:folHlink>
          <a:srgbClr val="B694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Blank">
  <a:themeElements>
    <a:clrScheme name="1_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509</Words>
  <Application>Microsoft Macintosh PowerPoint</Application>
  <PresentationFormat>On-screen Show (4:3)</PresentationFormat>
  <Paragraphs>73</Paragraphs>
  <Slides>8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Custom Design</vt:lpstr>
      <vt:lpstr>2_Custom Design</vt:lpstr>
      <vt:lpstr>Gates_ppt_1</vt:lpstr>
      <vt:lpstr>4_Blank</vt:lpstr>
      <vt:lpstr>PowerPoint.Show.8</vt:lpstr>
      <vt:lpstr>The Practical Case for Quality:  The Teacher and Student Perspective</vt:lpstr>
      <vt:lpstr>Educurious Next Gen Courses &amp; Units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Panel Discussion Format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practical case for quality: The teacher and student perspective</dc:title>
  <dc:subject/>
  <dc:creator>Philip Bell</dc:creator>
  <cp:keywords/>
  <dc:description>Cite as: Bell, P. (2012, January). The practical case for quality: The teacher and student perspective. Presentation at Conversations on quality: a symposium on k-12 online learning, Cambridge, MA.
Unless otherwise specified, this work is licensed under </dc:description>
  <cp:lastModifiedBy>Brandon Muramatsu</cp:lastModifiedBy>
  <cp:revision>77</cp:revision>
  <cp:lastPrinted>2012-01-27T19:30:06Z</cp:lastPrinted>
  <dcterms:created xsi:type="dcterms:W3CDTF">2012-01-25T13:29:52Z</dcterms:created>
  <dcterms:modified xsi:type="dcterms:W3CDTF">2012-01-27T19:30:08Z</dcterms:modified>
  <cp:category/>
</cp:coreProperties>
</file>