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324" r:id="rId3"/>
    <p:sldId id="322" r:id="rId4"/>
    <p:sldId id="258" r:id="rId5"/>
    <p:sldId id="279" r:id="rId6"/>
    <p:sldId id="307" r:id="rId7"/>
    <p:sldId id="308" r:id="rId8"/>
    <p:sldId id="306" r:id="rId9"/>
    <p:sldId id="309" r:id="rId10"/>
    <p:sldId id="259" r:id="rId11"/>
    <p:sldId id="310" r:id="rId12"/>
    <p:sldId id="311" r:id="rId13"/>
    <p:sldId id="312" r:id="rId14"/>
    <p:sldId id="313" r:id="rId15"/>
    <p:sldId id="323" r:id="rId16"/>
    <p:sldId id="314" r:id="rId17"/>
    <p:sldId id="315" r:id="rId18"/>
    <p:sldId id="316" r:id="rId19"/>
    <p:sldId id="317" r:id="rId20"/>
    <p:sldId id="303" r:id="rId21"/>
    <p:sldId id="321" r:id="rId22"/>
    <p:sldId id="319" r:id="rId23"/>
    <p:sldId id="32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2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115B83-7364-4721-8457-840F9998922A}" type="datetimeFigureOut">
              <a:rPr lang="en-US" smtClean="0"/>
              <a:pPr/>
              <a:t>1/27/12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D95C8-A0E7-4EE7-A63B-29AEBCF80CA8}" type="slidenum">
              <a:rPr lang="en-US" smtClean="0"/>
              <a:pPr/>
              <a:t>‹#›</a:t>
            </a:fld>
            <a:endParaRPr lang="en-US"/>
          </a:p>
        </p:txBody>
      </p:sp>
    </p:spTree>
    <p:extLst>
      <p:ext uri="{BB962C8B-B14F-4D97-AF65-F5344CB8AC3E}">
        <p14:creationId xmlns:p14="http://schemas.microsoft.com/office/powerpoint/2010/main" val="43419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Cite as: Gee, J. (2012, January). Quality </a:t>
            </a:r>
            <a:r>
              <a:rPr lang="en-US" dirty="0" smtClean="0"/>
              <a:t>Courseware through Interactive Gaming. </a:t>
            </a:r>
            <a:r>
              <a:rPr lang="en-US" dirty="0" smtClean="0"/>
              <a:t>Presentation at Conversations on quality: a symposium on k-12 online learning, Cambridge, MA.</a:t>
            </a:r>
          </a:p>
          <a:p>
            <a:endParaRPr lang="en-US" dirty="0" smtClean="0"/>
          </a:p>
          <a:p>
            <a:r>
              <a:rPr lang="en-US" dirty="0" smtClean="0"/>
              <a:t>Unless otherwise specified, this work is licensed under a Creative Commons Attribution 3.0 United States License.</a:t>
            </a:r>
          </a:p>
        </p:txBody>
      </p:sp>
      <p:sp>
        <p:nvSpPr>
          <p:cNvPr id="4" name="Slide Number Placeholder 3"/>
          <p:cNvSpPr>
            <a:spLocks noGrp="1"/>
          </p:cNvSpPr>
          <p:nvPr>
            <p:ph type="sldNum" sz="quarter" idx="10"/>
          </p:nvPr>
        </p:nvSpPr>
        <p:spPr/>
        <p:txBody>
          <a:bodyPr/>
          <a:lstStyle/>
          <a:p>
            <a:fld id="{093D95C8-A0E7-4EE7-A63B-29AEBCF80CA8}" type="slidenum">
              <a:rPr lang="en-US" smtClean="0"/>
              <a:pPr/>
              <a:t>1</a:t>
            </a:fld>
            <a:endParaRPr lang="en-US"/>
          </a:p>
        </p:txBody>
      </p:sp>
    </p:spTree>
    <p:extLst>
      <p:ext uri="{BB962C8B-B14F-4D97-AF65-F5344CB8AC3E}">
        <p14:creationId xmlns:p14="http://schemas.microsoft.com/office/powerpoint/2010/main" val="427096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fld id="{FD4D8942-F350-4A63-A738-AC52F3BD7448}"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4794A3D1-A8C5-4C3F-BFBB-ACA8854356BA}" type="slidenum">
              <a:rPr lang="en-US" smtClean="0"/>
              <a:pPr/>
              <a:t>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F16AE480-D48B-434D-B425-AA009A2D2244}" type="datetimeFigureOut">
              <a:rPr lang="en-US" smtClean="0"/>
              <a:pPr/>
              <a:t>1/27/12</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92CFC94-E68A-4A8A-AC09-325875023B06}"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6AE480-D48B-434D-B425-AA009A2D2244}" type="datetimeFigureOut">
              <a:rPr lang="en-US" smtClean="0"/>
              <a:pPr/>
              <a:t>1/27/12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92CFC94-E68A-4A8A-AC09-325875023B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6AE480-D48B-434D-B425-AA009A2D2244}" type="datetimeFigureOut">
              <a:rPr lang="en-US" smtClean="0"/>
              <a:pPr/>
              <a:t>1/27/12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92CFC94-E68A-4A8A-AC09-325875023B0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292113"/>
              </a:solidFill>
              <a:latin typeface="DIN-Medium"/>
            </a:endParaRPr>
          </a:p>
        </p:txBody>
      </p:sp>
      <p:sp>
        <p:nvSpPr>
          <p:cNvPr id="5" name="Rectangle 6"/>
          <p:cNvSpPr>
            <a:spLocks noGrp="1" noChangeArrowheads="1"/>
          </p:cNvSpPr>
          <p:nvPr>
            <p:ph type="sldNum" sz="quarter" idx="11"/>
          </p:nvPr>
        </p:nvSpPr>
        <p:spPr>
          <a:ln/>
        </p:spPr>
        <p:txBody>
          <a:bodyPr/>
          <a:lstStyle>
            <a:lvl1pPr>
              <a:defRPr/>
            </a:lvl1pPr>
          </a:lstStyle>
          <a:p>
            <a:pPr>
              <a:defRPr/>
            </a:pPr>
            <a:fld id="{9061FAE5-D08B-4818-8ECC-A8B956F29B37}" type="slidenum">
              <a:rPr lang="en-US">
                <a:solidFill>
                  <a:srgbClr val="292113"/>
                </a:solidFill>
                <a:latin typeface="DIN-Medium"/>
              </a:rPr>
              <a:pPr>
                <a:defRPr/>
              </a:pPr>
              <a:t>‹#›</a:t>
            </a:fld>
            <a:endParaRPr lang="en-US" dirty="0">
              <a:solidFill>
                <a:srgbClr val="292113"/>
              </a:solidFill>
              <a:latin typeface="DIN-Medium"/>
            </a:endParaRPr>
          </a:p>
        </p:txBody>
      </p:sp>
    </p:spTree>
    <p:extLst>
      <p:ext uri="{BB962C8B-B14F-4D97-AF65-F5344CB8AC3E}">
        <p14:creationId xmlns:p14="http://schemas.microsoft.com/office/powerpoint/2010/main" val="1486710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6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292113"/>
              </a:solidFill>
              <a:latin typeface="DIN-Medium"/>
            </a:endParaRPr>
          </a:p>
        </p:txBody>
      </p:sp>
      <p:sp>
        <p:nvSpPr>
          <p:cNvPr id="5" name="Rectangle 6"/>
          <p:cNvSpPr>
            <a:spLocks noGrp="1" noChangeArrowheads="1"/>
          </p:cNvSpPr>
          <p:nvPr>
            <p:ph type="sldNum" sz="quarter" idx="11"/>
          </p:nvPr>
        </p:nvSpPr>
        <p:spPr>
          <a:ln/>
        </p:spPr>
        <p:txBody>
          <a:bodyPr/>
          <a:lstStyle>
            <a:lvl1pPr>
              <a:defRPr/>
            </a:lvl1pPr>
          </a:lstStyle>
          <a:p>
            <a:pPr>
              <a:defRPr/>
            </a:pPr>
            <a:fld id="{34D024BB-AA12-40DB-AA7E-2B512FE312F9}" type="slidenum">
              <a:rPr lang="en-US">
                <a:solidFill>
                  <a:srgbClr val="292113"/>
                </a:solidFill>
                <a:latin typeface="DIN-Medium"/>
              </a:rPr>
              <a:pPr>
                <a:defRPr/>
              </a:pPr>
              <a:t>‹#›</a:t>
            </a:fld>
            <a:endParaRPr lang="en-US" dirty="0">
              <a:solidFill>
                <a:srgbClr val="292113"/>
              </a:solidFill>
              <a:latin typeface="DIN-Medium"/>
            </a:endParaRPr>
          </a:p>
        </p:txBody>
      </p:sp>
    </p:spTree>
    <p:extLst>
      <p:ext uri="{BB962C8B-B14F-4D97-AF65-F5344CB8AC3E}">
        <p14:creationId xmlns:p14="http://schemas.microsoft.com/office/powerpoint/2010/main" val="1389053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292113"/>
              </a:solidFill>
              <a:latin typeface="DIN-Medium"/>
            </a:endParaRPr>
          </a:p>
        </p:txBody>
      </p:sp>
      <p:sp>
        <p:nvSpPr>
          <p:cNvPr id="5" name="Rectangle 6"/>
          <p:cNvSpPr>
            <a:spLocks noGrp="1" noChangeArrowheads="1"/>
          </p:cNvSpPr>
          <p:nvPr>
            <p:ph type="sldNum" sz="quarter" idx="11"/>
          </p:nvPr>
        </p:nvSpPr>
        <p:spPr>
          <a:ln/>
        </p:spPr>
        <p:txBody>
          <a:bodyPr/>
          <a:lstStyle>
            <a:lvl1pPr>
              <a:defRPr/>
            </a:lvl1pPr>
          </a:lstStyle>
          <a:p>
            <a:pPr>
              <a:defRPr/>
            </a:pPr>
            <a:fld id="{CECCCD22-2A4D-4FA3-9128-AE811F983A43}" type="slidenum">
              <a:rPr lang="en-US">
                <a:solidFill>
                  <a:srgbClr val="292113"/>
                </a:solidFill>
                <a:latin typeface="DIN-Medium"/>
              </a:rPr>
              <a:pPr>
                <a:defRPr/>
              </a:pPr>
              <a:t>‹#›</a:t>
            </a:fld>
            <a:endParaRPr lang="en-US" dirty="0">
              <a:solidFill>
                <a:srgbClr val="292113"/>
              </a:solidFill>
              <a:latin typeface="DIN-Medium"/>
            </a:endParaRPr>
          </a:p>
        </p:txBody>
      </p:sp>
    </p:spTree>
    <p:extLst>
      <p:ext uri="{BB962C8B-B14F-4D97-AF65-F5344CB8AC3E}">
        <p14:creationId xmlns:p14="http://schemas.microsoft.com/office/powerpoint/2010/main" val="1405042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990600" y="2971800"/>
            <a:ext cx="3810000" cy="29718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2971800"/>
            <a:ext cx="3810000" cy="29718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292113"/>
              </a:solidFill>
              <a:latin typeface="DIN-Medium"/>
            </a:endParaRPr>
          </a:p>
        </p:txBody>
      </p:sp>
      <p:sp>
        <p:nvSpPr>
          <p:cNvPr id="6" name="Rectangle 6"/>
          <p:cNvSpPr>
            <a:spLocks noGrp="1" noChangeArrowheads="1"/>
          </p:cNvSpPr>
          <p:nvPr>
            <p:ph type="sldNum" sz="quarter" idx="11"/>
          </p:nvPr>
        </p:nvSpPr>
        <p:spPr>
          <a:ln/>
        </p:spPr>
        <p:txBody>
          <a:bodyPr/>
          <a:lstStyle>
            <a:lvl1pPr>
              <a:defRPr/>
            </a:lvl1pPr>
          </a:lstStyle>
          <a:p>
            <a:pPr>
              <a:defRPr/>
            </a:pPr>
            <a:fld id="{C124B733-34E2-4F1A-A83F-1A93CEE72013}" type="slidenum">
              <a:rPr lang="en-US">
                <a:solidFill>
                  <a:srgbClr val="292113"/>
                </a:solidFill>
                <a:latin typeface="DIN-Medium"/>
              </a:rPr>
              <a:pPr>
                <a:defRPr/>
              </a:pPr>
              <a:t>‹#›</a:t>
            </a:fld>
            <a:endParaRPr lang="en-US" dirty="0">
              <a:solidFill>
                <a:srgbClr val="292113"/>
              </a:solidFill>
              <a:latin typeface="DIN-Medium"/>
            </a:endParaRPr>
          </a:p>
        </p:txBody>
      </p:sp>
    </p:spTree>
    <p:extLst>
      <p:ext uri="{BB962C8B-B14F-4D97-AF65-F5344CB8AC3E}">
        <p14:creationId xmlns:p14="http://schemas.microsoft.com/office/powerpoint/2010/main" val="3156362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txBox="1">
            <a:spLocks/>
          </p:cNvSpPr>
          <p:nvPr userDrawn="1"/>
        </p:nvSpPr>
        <p:spPr bwMode="auto">
          <a:xfrm>
            <a:off x="457200" y="1905000"/>
            <a:ext cx="8153400" cy="762000"/>
          </a:xfrm>
          <a:prstGeom prst="rect">
            <a:avLst/>
          </a:prstGeom>
          <a:noFill/>
          <a:ln>
            <a:noFill/>
          </a:ln>
          <a:extLst/>
        </p:spPr>
        <p:txBody>
          <a:bodyPr anchor="ctr">
            <a:prstTxWarp prst="textNoShape">
              <a:avLst/>
            </a:prstTxWarp>
            <a:normAutofit/>
          </a:bodyPr>
          <a:lstStyle>
            <a:lvl1pPr algn="l" rtl="0" eaLnBrk="1" fontAlgn="base" hangingPunct="1">
              <a:spcBef>
                <a:spcPct val="0"/>
              </a:spcBef>
              <a:spcAft>
                <a:spcPct val="0"/>
              </a:spcAft>
              <a:defRPr sz="3200">
                <a:solidFill>
                  <a:schemeClr val="bg2"/>
                </a:solidFill>
                <a:latin typeface="+mj-lt"/>
                <a:ea typeface="+mj-ea"/>
                <a:cs typeface="+mj-cs"/>
              </a:defRPr>
            </a:lvl1pPr>
            <a:lvl2pPr algn="l" rtl="0" eaLnBrk="1" fontAlgn="base" hangingPunct="1">
              <a:spcBef>
                <a:spcPct val="0"/>
              </a:spcBef>
              <a:spcAft>
                <a:spcPct val="0"/>
              </a:spcAft>
              <a:defRPr sz="3600">
                <a:solidFill>
                  <a:schemeClr val="bg2"/>
                </a:solidFill>
                <a:latin typeface="DIN-Medium" pitchFamily="-128" charset="0"/>
                <a:ea typeface="ＭＳ Ｐゴシック" pitchFamily="-128" charset="-128"/>
              </a:defRPr>
            </a:lvl2pPr>
            <a:lvl3pPr algn="l" rtl="0" eaLnBrk="1" fontAlgn="base" hangingPunct="1">
              <a:spcBef>
                <a:spcPct val="0"/>
              </a:spcBef>
              <a:spcAft>
                <a:spcPct val="0"/>
              </a:spcAft>
              <a:defRPr sz="3600">
                <a:solidFill>
                  <a:schemeClr val="bg2"/>
                </a:solidFill>
                <a:latin typeface="DIN-Medium" pitchFamily="-128" charset="0"/>
                <a:ea typeface="ＭＳ Ｐゴシック" pitchFamily="-128" charset="-128"/>
              </a:defRPr>
            </a:lvl3pPr>
            <a:lvl4pPr algn="l" rtl="0" eaLnBrk="1" fontAlgn="base" hangingPunct="1">
              <a:spcBef>
                <a:spcPct val="0"/>
              </a:spcBef>
              <a:spcAft>
                <a:spcPct val="0"/>
              </a:spcAft>
              <a:defRPr sz="3600">
                <a:solidFill>
                  <a:schemeClr val="bg2"/>
                </a:solidFill>
                <a:latin typeface="DIN-Medium" pitchFamily="-128" charset="0"/>
                <a:ea typeface="ＭＳ Ｐゴシック" pitchFamily="-128" charset="-128"/>
              </a:defRPr>
            </a:lvl4pPr>
            <a:lvl5pPr algn="l" rtl="0" eaLnBrk="1" fontAlgn="base" hangingPunct="1">
              <a:spcBef>
                <a:spcPct val="0"/>
              </a:spcBef>
              <a:spcAft>
                <a:spcPct val="0"/>
              </a:spcAft>
              <a:defRPr sz="3600">
                <a:solidFill>
                  <a:schemeClr val="bg2"/>
                </a:solidFill>
                <a:latin typeface="DIN-Medium" pitchFamily="-128" charset="0"/>
                <a:ea typeface="ＭＳ Ｐゴシック" pitchFamily="-128" charset="-128"/>
              </a:defRPr>
            </a:lvl5pPr>
            <a:lvl6pPr marL="457200" algn="l" rtl="0" eaLnBrk="1" fontAlgn="base" hangingPunct="1">
              <a:spcBef>
                <a:spcPct val="0"/>
              </a:spcBef>
              <a:spcAft>
                <a:spcPct val="0"/>
              </a:spcAft>
              <a:defRPr sz="3600">
                <a:solidFill>
                  <a:schemeClr val="bg2"/>
                </a:solidFill>
                <a:latin typeface="DIN-Medium" pitchFamily="-128" charset="0"/>
                <a:ea typeface="ＭＳ Ｐゴシック" pitchFamily="-128" charset="-128"/>
              </a:defRPr>
            </a:lvl6pPr>
            <a:lvl7pPr marL="914400" algn="l" rtl="0" eaLnBrk="1" fontAlgn="base" hangingPunct="1">
              <a:spcBef>
                <a:spcPct val="0"/>
              </a:spcBef>
              <a:spcAft>
                <a:spcPct val="0"/>
              </a:spcAft>
              <a:defRPr sz="3600">
                <a:solidFill>
                  <a:schemeClr val="bg2"/>
                </a:solidFill>
                <a:latin typeface="DIN-Medium" pitchFamily="-128" charset="0"/>
                <a:ea typeface="ＭＳ Ｐゴシック" pitchFamily="-128" charset="-128"/>
              </a:defRPr>
            </a:lvl7pPr>
            <a:lvl8pPr marL="1371600" algn="l" rtl="0" eaLnBrk="1" fontAlgn="base" hangingPunct="1">
              <a:spcBef>
                <a:spcPct val="0"/>
              </a:spcBef>
              <a:spcAft>
                <a:spcPct val="0"/>
              </a:spcAft>
              <a:defRPr sz="3600">
                <a:solidFill>
                  <a:schemeClr val="bg2"/>
                </a:solidFill>
                <a:latin typeface="DIN-Medium" pitchFamily="-128" charset="0"/>
                <a:ea typeface="ＭＳ Ｐゴシック" pitchFamily="-128" charset="-128"/>
              </a:defRPr>
            </a:lvl8pPr>
            <a:lvl9pPr marL="1828800" algn="l" rtl="0" eaLnBrk="1" fontAlgn="base" hangingPunct="1">
              <a:spcBef>
                <a:spcPct val="0"/>
              </a:spcBef>
              <a:spcAft>
                <a:spcPct val="0"/>
              </a:spcAft>
              <a:defRPr sz="3600">
                <a:solidFill>
                  <a:schemeClr val="bg2"/>
                </a:solidFill>
                <a:latin typeface="DIN-Medium" pitchFamily="-128" charset="0"/>
                <a:ea typeface="ＭＳ Ｐゴシック" pitchFamily="-128" charset="-128"/>
              </a:defRPr>
            </a:lvl9pPr>
          </a:lstStyle>
          <a:p>
            <a:pPr>
              <a:defRPr/>
            </a:pPr>
            <a:r>
              <a:rPr lang="en-US" dirty="0" smtClean="0">
                <a:solidFill>
                  <a:srgbClr val="746314"/>
                </a:solidFill>
                <a:latin typeface="DIN-Medium"/>
                <a:ea typeface="ＭＳ Ｐゴシック"/>
              </a:rPr>
              <a:t>Click to edit Master title style</a:t>
            </a:r>
            <a:endParaRPr lang="en-US" dirty="0">
              <a:solidFill>
                <a:srgbClr val="746314"/>
              </a:solidFill>
              <a:latin typeface="DIN-Medium"/>
              <a:ea typeface="ＭＳ Ｐゴシック"/>
            </a:endParaRPr>
          </a:p>
        </p:txBody>
      </p:sp>
      <p:sp>
        <p:nvSpPr>
          <p:cNvPr id="3" name="Text Placeholder 2"/>
          <p:cNvSpPr>
            <a:spLocks noGrp="1"/>
          </p:cNvSpPr>
          <p:nvPr>
            <p:ph type="body" idx="1"/>
          </p:nvPr>
        </p:nvSpPr>
        <p:spPr>
          <a:xfrm>
            <a:off x="457200" y="2713038"/>
            <a:ext cx="4040188"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429001"/>
            <a:ext cx="4040188" cy="269716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713038"/>
            <a:ext cx="4041775"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428999"/>
            <a:ext cx="4041775" cy="269716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6"/>
          <p:cNvSpPr>
            <a:spLocks noGrp="1"/>
          </p:cNvSpPr>
          <p:nvPr>
            <p:ph type="ftr" sz="quarter" idx="10"/>
          </p:nvPr>
        </p:nvSpPr>
        <p:spPr/>
        <p:txBody>
          <a:bodyPr/>
          <a:lstStyle>
            <a:lvl1pPr>
              <a:defRPr/>
            </a:lvl1pPr>
          </a:lstStyle>
          <a:p>
            <a:pPr>
              <a:defRPr/>
            </a:pPr>
            <a:endParaRPr lang="en-US">
              <a:solidFill>
                <a:srgbClr val="292113"/>
              </a:solidFill>
              <a:latin typeface="DIN-Medium"/>
            </a:endParaRPr>
          </a:p>
        </p:txBody>
      </p:sp>
      <p:sp>
        <p:nvSpPr>
          <p:cNvPr id="9" name="Slide Number Placeholder 7"/>
          <p:cNvSpPr>
            <a:spLocks noGrp="1"/>
          </p:cNvSpPr>
          <p:nvPr>
            <p:ph type="sldNum" sz="quarter" idx="11"/>
          </p:nvPr>
        </p:nvSpPr>
        <p:spPr/>
        <p:txBody>
          <a:bodyPr/>
          <a:lstStyle>
            <a:lvl1pPr>
              <a:defRPr/>
            </a:lvl1pPr>
          </a:lstStyle>
          <a:p>
            <a:pPr>
              <a:defRPr/>
            </a:pPr>
            <a:fld id="{296766AB-6D40-4D08-90AD-91176BC9FC4D}" type="slidenum">
              <a:rPr lang="en-US">
                <a:solidFill>
                  <a:srgbClr val="292113"/>
                </a:solidFill>
                <a:latin typeface="DIN-Medium"/>
              </a:rPr>
              <a:pPr>
                <a:defRPr/>
              </a:pPr>
              <a:t>‹#›</a:t>
            </a:fld>
            <a:endParaRPr lang="en-US">
              <a:solidFill>
                <a:srgbClr val="292113"/>
              </a:solidFill>
              <a:latin typeface="DIN-Medium"/>
            </a:endParaRPr>
          </a:p>
        </p:txBody>
      </p:sp>
    </p:spTree>
    <p:extLst>
      <p:ext uri="{BB962C8B-B14F-4D97-AF65-F5344CB8AC3E}">
        <p14:creationId xmlns:p14="http://schemas.microsoft.com/office/powerpoint/2010/main" val="2471565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292113"/>
              </a:solidFill>
              <a:latin typeface="DIN-Medium"/>
            </a:endParaRPr>
          </a:p>
        </p:txBody>
      </p:sp>
      <p:sp>
        <p:nvSpPr>
          <p:cNvPr id="4" name="Rectangle 6"/>
          <p:cNvSpPr>
            <a:spLocks noGrp="1" noChangeArrowheads="1"/>
          </p:cNvSpPr>
          <p:nvPr>
            <p:ph type="sldNum" sz="quarter" idx="11"/>
          </p:nvPr>
        </p:nvSpPr>
        <p:spPr>
          <a:ln/>
        </p:spPr>
        <p:txBody>
          <a:bodyPr/>
          <a:lstStyle>
            <a:lvl1pPr>
              <a:defRPr/>
            </a:lvl1pPr>
          </a:lstStyle>
          <a:p>
            <a:pPr>
              <a:defRPr/>
            </a:pPr>
            <a:fld id="{2463E3D5-B6D9-452F-AC12-0877E5FA7487}" type="slidenum">
              <a:rPr lang="en-US">
                <a:solidFill>
                  <a:srgbClr val="292113"/>
                </a:solidFill>
                <a:latin typeface="DIN-Medium"/>
              </a:rPr>
              <a:pPr>
                <a:defRPr/>
              </a:pPr>
              <a:t>‹#›</a:t>
            </a:fld>
            <a:endParaRPr lang="en-US" dirty="0">
              <a:solidFill>
                <a:srgbClr val="292113"/>
              </a:solidFill>
              <a:latin typeface="DIN-Medium"/>
            </a:endParaRPr>
          </a:p>
        </p:txBody>
      </p:sp>
    </p:spTree>
    <p:extLst>
      <p:ext uri="{BB962C8B-B14F-4D97-AF65-F5344CB8AC3E}">
        <p14:creationId xmlns:p14="http://schemas.microsoft.com/office/powerpoint/2010/main" val="2131691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292113"/>
              </a:solidFill>
              <a:latin typeface="DIN-Medium"/>
            </a:endParaRPr>
          </a:p>
        </p:txBody>
      </p:sp>
      <p:sp>
        <p:nvSpPr>
          <p:cNvPr id="3" name="Rectangle 6"/>
          <p:cNvSpPr>
            <a:spLocks noGrp="1" noChangeArrowheads="1"/>
          </p:cNvSpPr>
          <p:nvPr>
            <p:ph type="sldNum" sz="quarter" idx="11"/>
          </p:nvPr>
        </p:nvSpPr>
        <p:spPr>
          <a:ln/>
        </p:spPr>
        <p:txBody>
          <a:bodyPr/>
          <a:lstStyle>
            <a:lvl1pPr>
              <a:defRPr/>
            </a:lvl1pPr>
          </a:lstStyle>
          <a:p>
            <a:pPr>
              <a:defRPr/>
            </a:pPr>
            <a:fld id="{779F33E3-F217-495E-AFA1-E8FE62FADA54}" type="slidenum">
              <a:rPr lang="en-US">
                <a:solidFill>
                  <a:srgbClr val="292113"/>
                </a:solidFill>
                <a:latin typeface="DIN-Medium"/>
              </a:rPr>
              <a:pPr>
                <a:defRPr/>
              </a:pPr>
              <a:t>‹#›</a:t>
            </a:fld>
            <a:endParaRPr lang="en-US" dirty="0">
              <a:solidFill>
                <a:srgbClr val="292113"/>
              </a:solidFill>
              <a:latin typeface="DIN-Medium"/>
            </a:endParaRPr>
          </a:p>
        </p:txBody>
      </p:sp>
    </p:spTree>
    <p:extLst>
      <p:ext uri="{BB962C8B-B14F-4D97-AF65-F5344CB8AC3E}">
        <p14:creationId xmlns:p14="http://schemas.microsoft.com/office/powerpoint/2010/main" val="570369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7206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2133599"/>
            <a:ext cx="5486400" cy="2895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638800"/>
            <a:ext cx="5486400" cy="53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292113"/>
              </a:solidFill>
              <a:latin typeface="DIN-Medium"/>
            </a:endParaRPr>
          </a:p>
        </p:txBody>
      </p:sp>
      <p:sp>
        <p:nvSpPr>
          <p:cNvPr id="6" name="Rectangle 6"/>
          <p:cNvSpPr>
            <a:spLocks noGrp="1" noChangeArrowheads="1"/>
          </p:cNvSpPr>
          <p:nvPr>
            <p:ph type="sldNum" sz="quarter" idx="11"/>
          </p:nvPr>
        </p:nvSpPr>
        <p:spPr>
          <a:ln/>
        </p:spPr>
        <p:txBody>
          <a:bodyPr/>
          <a:lstStyle>
            <a:lvl1pPr>
              <a:defRPr/>
            </a:lvl1pPr>
          </a:lstStyle>
          <a:p>
            <a:pPr>
              <a:defRPr/>
            </a:pPr>
            <a:fld id="{B15D292B-9754-4633-8D55-9D45B7F0EE1D}" type="slidenum">
              <a:rPr lang="en-US">
                <a:solidFill>
                  <a:srgbClr val="292113"/>
                </a:solidFill>
                <a:latin typeface="DIN-Medium"/>
              </a:rPr>
              <a:pPr>
                <a:defRPr/>
              </a:pPr>
              <a:t>‹#›</a:t>
            </a:fld>
            <a:endParaRPr lang="en-US" dirty="0">
              <a:solidFill>
                <a:srgbClr val="292113"/>
              </a:solidFill>
              <a:latin typeface="DIN-Medium"/>
            </a:endParaRPr>
          </a:p>
        </p:txBody>
      </p:sp>
    </p:spTree>
    <p:extLst>
      <p:ext uri="{BB962C8B-B14F-4D97-AF65-F5344CB8AC3E}">
        <p14:creationId xmlns:p14="http://schemas.microsoft.com/office/powerpoint/2010/main" val="360904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6AE480-D48B-434D-B425-AA009A2D2244}" type="datetimeFigureOut">
              <a:rPr lang="en-US" smtClean="0"/>
              <a:pPr/>
              <a:t>1/27/12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92CFC94-E68A-4A8A-AC09-325875023B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F16AE480-D48B-434D-B425-AA009A2D2244}" type="datetimeFigureOut">
              <a:rPr lang="en-US" smtClean="0"/>
              <a:pPr/>
              <a:t>1/27/12</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92CFC94-E68A-4A8A-AC09-325875023B06}"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16AE480-D48B-434D-B425-AA009A2D2244}" type="datetimeFigureOut">
              <a:rPr lang="en-US" smtClean="0"/>
              <a:pPr/>
              <a:t>1/27/12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C92CFC94-E68A-4A8A-AC09-325875023B06}"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16AE480-D48B-434D-B425-AA009A2D2244}" type="datetimeFigureOut">
              <a:rPr lang="en-US" smtClean="0"/>
              <a:pPr/>
              <a:t>1/27/12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C92CFC94-E68A-4A8A-AC09-325875023B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16AE480-D48B-434D-B425-AA009A2D2244}" type="datetimeFigureOut">
              <a:rPr lang="en-US" smtClean="0"/>
              <a:pPr/>
              <a:t>1/27/12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92CFC94-E68A-4A8A-AC09-325875023B06}"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16AE480-D48B-434D-B425-AA009A2D2244}" type="datetimeFigureOut">
              <a:rPr lang="en-US" smtClean="0"/>
              <a:pPr/>
              <a:t>1/27/12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92CFC94-E68A-4A8A-AC09-325875023B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F16AE480-D48B-434D-B425-AA009A2D2244}" type="datetimeFigureOut">
              <a:rPr lang="en-US" smtClean="0"/>
              <a:pPr/>
              <a:t>1/27/12</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92CFC94-E68A-4A8A-AC09-325875023B06}"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F16AE480-D48B-434D-B425-AA009A2D2244}" type="datetimeFigureOut">
              <a:rPr lang="en-US" smtClean="0"/>
              <a:pPr/>
              <a:t>1/27/12</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92CFC94-E68A-4A8A-AC09-325875023B06}"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theme" Target="../theme/theme2.xml"/><Relationship Id="rId10"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F16AE480-D48B-434D-B425-AA009A2D2244}" type="datetimeFigureOut">
              <a:rPr lang="en-US" smtClean="0"/>
              <a:pPr/>
              <a:t>1/27/12</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C92CFC94-E68A-4A8A-AC09-325875023B06}"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057400"/>
            <a:ext cx="8153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90600" y="2971800"/>
            <a:ext cx="77724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1600200" y="6477000"/>
            <a:ext cx="4800600" cy="228600"/>
          </a:xfrm>
          <a:prstGeom prst="rect">
            <a:avLst/>
          </a:prstGeom>
          <a:noFill/>
          <a:ln>
            <a:noFill/>
          </a:ln>
          <a:extLst/>
        </p:spPr>
        <p:txBody>
          <a:bodyPr vert="horz" wrap="square" lIns="91440" tIns="45720" rIns="91440" bIns="45720" numCol="1" anchor="t" anchorCtr="0" compatLnSpc="1">
            <a:prstTxWarp prst="textNoShape">
              <a:avLst/>
            </a:prstTxWarp>
            <a:normAutofit/>
          </a:bodyPr>
          <a:lstStyle>
            <a:lvl1pPr algn="ctr" eaLnBrk="0" hangingPunct="0">
              <a:defRPr sz="1400" dirty="0">
                <a:latin typeface="+mj-lt"/>
                <a:ea typeface="ＭＳ Ｐゴシック" pitchFamily="-128" charset="-128"/>
                <a:cs typeface="+mn-cs"/>
              </a:defRPr>
            </a:lvl1pPr>
          </a:lstStyle>
          <a:p>
            <a:pPr fontAlgn="base">
              <a:spcBef>
                <a:spcPct val="0"/>
              </a:spcBef>
              <a:spcAft>
                <a:spcPct val="0"/>
              </a:spcAft>
              <a:defRPr/>
            </a:pPr>
            <a:endParaRPr lang="en-US">
              <a:solidFill>
                <a:srgbClr val="292113"/>
              </a:solidFill>
              <a:latin typeface="DIN-Medium"/>
            </a:endParaRPr>
          </a:p>
        </p:txBody>
      </p:sp>
      <p:sp>
        <p:nvSpPr>
          <p:cNvPr id="1030" name="Rectangle 6"/>
          <p:cNvSpPr>
            <a:spLocks noGrp="1" noChangeArrowheads="1"/>
          </p:cNvSpPr>
          <p:nvPr>
            <p:ph type="sldNum" sz="quarter" idx="4"/>
          </p:nvPr>
        </p:nvSpPr>
        <p:spPr bwMode="auto">
          <a:xfrm>
            <a:off x="609600" y="6477000"/>
            <a:ext cx="914400" cy="2286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0" hangingPunct="0">
              <a:defRPr sz="1400" smtClean="0">
                <a:latin typeface="+mj-lt"/>
                <a:ea typeface="ＭＳ Ｐゴシック" pitchFamily="-128" charset="-128"/>
                <a:cs typeface="+mn-cs"/>
              </a:defRPr>
            </a:lvl1pPr>
          </a:lstStyle>
          <a:p>
            <a:pPr fontAlgn="base">
              <a:spcBef>
                <a:spcPct val="0"/>
              </a:spcBef>
              <a:spcAft>
                <a:spcPct val="0"/>
              </a:spcAft>
              <a:defRPr/>
            </a:pPr>
            <a:fld id="{E18A30B8-FD22-4816-8DBB-44170F86BF09}" type="slidenum">
              <a:rPr lang="en-US">
                <a:solidFill>
                  <a:srgbClr val="292113"/>
                </a:solidFill>
                <a:latin typeface="DIN-Medium"/>
              </a:rPr>
              <a:pPr fontAlgn="base">
                <a:spcBef>
                  <a:spcPct val="0"/>
                </a:spcBef>
                <a:spcAft>
                  <a:spcPct val="0"/>
                </a:spcAft>
                <a:defRPr/>
              </a:pPr>
              <a:t>‹#›</a:t>
            </a:fld>
            <a:endParaRPr lang="en-US" dirty="0">
              <a:solidFill>
                <a:srgbClr val="292113"/>
              </a:solidFill>
              <a:latin typeface="DIN-Medium"/>
            </a:endParaRPr>
          </a:p>
        </p:txBody>
      </p:sp>
    </p:spTree>
    <p:extLst>
      <p:ext uri="{BB962C8B-B14F-4D97-AF65-F5344CB8AC3E}">
        <p14:creationId xmlns:p14="http://schemas.microsoft.com/office/powerpoint/2010/main" val="31034964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rtl="0" fontAlgn="base">
        <a:spcBef>
          <a:spcPct val="0"/>
        </a:spcBef>
        <a:spcAft>
          <a:spcPct val="0"/>
        </a:spcAft>
        <a:defRPr sz="3200">
          <a:solidFill>
            <a:schemeClr val="bg2"/>
          </a:solidFill>
          <a:latin typeface="+mj-lt"/>
          <a:ea typeface="+mj-ea"/>
          <a:cs typeface="ＭＳ Ｐゴシック" pitchFamily="84" charset="-128"/>
        </a:defRPr>
      </a:lvl1pPr>
      <a:lvl2pPr algn="l" rtl="0" fontAlgn="base">
        <a:spcBef>
          <a:spcPct val="0"/>
        </a:spcBef>
        <a:spcAft>
          <a:spcPct val="0"/>
        </a:spcAft>
        <a:defRPr sz="3200">
          <a:solidFill>
            <a:schemeClr val="bg2"/>
          </a:solidFill>
          <a:latin typeface="DIN-Medium" pitchFamily="-128" charset="0"/>
          <a:ea typeface="ＭＳ Ｐゴシック" pitchFamily="-128" charset="-128"/>
          <a:cs typeface="ＭＳ Ｐゴシック" pitchFamily="84" charset="-128"/>
        </a:defRPr>
      </a:lvl2pPr>
      <a:lvl3pPr algn="l" rtl="0" fontAlgn="base">
        <a:spcBef>
          <a:spcPct val="0"/>
        </a:spcBef>
        <a:spcAft>
          <a:spcPct val="0"/>
        </a:spcAft>
        <a:defRPr sz="3200">
          <a:solidFill>
            <a:schemeClr val="bg2"/>
          </a:solidFill>
          <a:latin typeface="DIN-Medium" pitchFamily="-128" charset="0"/>
          <a:ea typeface="ＭＳ Ｐゴシック" pitchFamily="-128" charset="-128"/>
          <a:cs typeface="ＭＳ Ｐゴシック" pitchFamily="84" charset="-128"/>
        </a:defRPr>
      </a:lvl3pPr>
      <a:lvl4pPr algn="l" rtl="0" fontAlgn="base">
        <a:spcBef>
          <a:spcPct val="0"/>
        </a:spcBef>
        <a:spcAft>
          <a:spcPct val="0"/>
        </a:spcAft>
        <a:defRPr sz="3200">
          <a:solidFill>
            <a:schemeClr val="bg2"/>
          </a:solidFill>
          <a:latin typeface="DIN-Medium" pitchFamily="-128" charset="0"/>
          <a:ea typeface="ＭＳ Ｐゴシック" pitchFamily="-128" charset="-128"/>
          <a:cs typeface="ＭＳ Ｐゴシック" pitchFamily="84" charset="-128"/>
        </a:defRPr>
      </a:lvl4pPr>
      <a:lvl5pPr algn="l" rtl="0" fontAlgn="base">
        <a:spcBef>
          <a:spcPct val="0"/>
        </a:spcBef>
        <a:spcAft>
          <a:spcPct val="0"/>
        </a:spcAft>
        <a:defRPr sz="3200">
          <a:solidFill>
            <a:schemeClr val="bg2"/>
          </a:solidFill>
          <a:latin typeface="DIN-Medium" pitchFamily="-128" charset="0"/>
          <a:ea typeface="ＭＳ Ｐゴシック" pitchFamily="-128" charset="-128"/>
          <a:cs typeface="ＭＳ Ｐゴシック" pitchFamily="84" charset="-128"/>
        </a:defRPr>
      </a:lvl5pPr>
      <a:lvl6pPr marL="457200" algn="l" rtl="0" eaLnBrk="1" fontAlgn="base" hangingPunct="1">
        <a:spcBef>
          <a:spcPct val="0"/>
        </a:spcBef>
        <a:spcAft>
          <a:spcPct val="0"/>
        </a:spcAft>
        <a:defRPr sz="3600">
          <a:solidFill>
            <a:schemeClr val="bg2"/>
          </a:solidFill>
          <a:latin typeface="DIN-Medium" pitchFamily="-128" charset="0"/>
          <a:ea typeface="ＭＳ Ｐゴシック" pitchFamily="-128" charset="-128"/>
        </a:defRPr>
      </a:lvl6pPr>
      <a:lvl7pPr marL="914400" algn="l" rtl="0" eaLnBrk="1" fontAlgn="base" hangingPunct="1">
        <a:spcBef>
          <a:spcPct val="0"/>
        </a:spcBef>
        <a:spcAft>
          <a:spcPct val="0"/>
        </a:spcAft>
        <a:defRPr sz="3600">
          <a:solidFill>
            <a:schemeClr val="bg2"/>
          </a:solidFill>
          <a:latin typeface="DIN-Medium" pitchFamily="-128" charset="0"/>
          <a:ea typeface="ＭＳ Ｐゴシック" pitchFamily="-128" charset="-128"/>
        </a:defRPr>
      </a:lvl7pPr>
      <a:lvl8pPr marL="1371600" algn="l" rtl="0" eaLnBrk="1" fontAlgn="base" hangingPunct="1">
        <a:spcBef>
          <a:spcPct val="0"/>
        </a:spcBef>
        <a:spcAft>
          <a:spcPct val="0"/>
        </a:spcAft>
        <a:defRPr sz="3600">
          <a:solidFill>
            <a:schemeClr val="bg2"/>
          </a:solidFill>
          <a:latin typeface="DIN-Medium" pitchFamily="-128" charset="0"/>
          <a:ea typeface="ＭＳ Ｐゴシック" pitchFamily="-128" charset="-128"/>
        </a:defRPr>
      </a:lvl8pPr>
      <a:lvl9pPr marL="1828800" algn="l" rtl="0" eaLnBrk="1" fontAlgn="base" hangingPunct="1">
        <a:spcBef>
          <a:spcPct val="0"/>
        </a:spcBef>
        <a:spcAft>
          <a:spcPct val="0"/>
        </a:spcAft>
        <a:defRPr sz="3600">
          <a:solidFill>
            <a:schemeClr val="bg2"/>
          </a:solidFill>
          <a:latin typeface="DIN-Medium" pitchFamily="-128" charset="0"/>
          <a:ea typeface="ＭＳ Ｐゴシック" pitchFamily="-128" charset="-128"/>
        </a:defRPr>
      </a:lvl9pPr>
    </p:titleStyle>
    <p:bodyStyle>
      <a:lvl1pPr marL="342900" indent="-342900" algn="l" rtl="0" fontAlgn="base">
        <a:spcBef>
          <a:spcPct val="20000"/>
        </a:spcBef>
        <a:spcAft>
          <a:spcPct val="0"/>
        </a:spcAft>
        <a:buChar char="•"/>
        <a:defRPr sz="2800">
          <a:solidFill>
            <a:srgbClr val="292113"/>
          </a:solidFill>
          <a:latin typeface="+mn-lt"/>
          <a:ea typeface="+mn-ea"/>
          <a:cs typeface="ＭＳ Ｐゴシック" pitchFamily="84" charset="-128"/>
        </a:defRPr>
      </a:lvl1pPr>
      <a:lvl2pPr marL="742950" indent="-285750" algn="l" rtl="0" fontAlgn="base">
        <a:spcBef>
          <a:spcPct val="20000"/>
        </a:spcBef>
        <a:spcAft>
          <a:spcPct val="0"/>
        </a:spcAft>
        <a:buChar char="–"/>
        <a:defRPr sz="26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Three-dimensional_space" TargetMode="External"/><Relationship Id="rId4" Type="http://schemas.openxmlformats.org/officeDocument/2006/relationships/hyperlink" Target="http://en.wikipedia.org/wiki/Momentum"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ctrTitle"/>
          </p:nvPr>
        </p:nvSpPr>
        <p:spPr>
          <a:xfrm>
            <a:off x="685800" y="2286000"/>
            <a:ext cx="7772400" cy="1935088"/>
          </a:xfrm>
        </p:spPr>
        <p:txBody>
          <a:bodyPr>
            <a:normAutofit/>
          </a:bodyPr>
          <a:lstStyle/>
          <a:p>
            <a:pPr algn="ctr"/>
            <a:r>
              <a:rPr lang="en-US" dirty="0"/>
              <a:t>Quality Courseware </a:t>
            </a:r>
            <a:r>
              <a:rPr lang="en-US" dirty="0" smtClean="0"/>
              <a:t>through</a:t>
            </a:r>
            <a:br>
              <a:rPr lang="en-US" dirty="0" smtClean="0"/>
            </a:br>
            <a:r>
              <a:rPr lang="en-US" dirty="0" smtClean="0"/>
              <a:t>Interactive Gaming</a:t>
            </a:r>
            <a:endParaRPr lang="en-US" dirty="0"/>
          </a:p>
        </p:txBody>
      </p:sp>
      <p:sp>
        <p:nvSpPr>
          <p:cNvPr id="10242" name="Rectangle 3"/>
          <p:cNvSpPr>
            <a:spLocks noGrp="1" noChangeArrowheads="1"/>
          </p:cNvSpPr>
          <p:nvPr>
            <p:ph type="subTitle" idx="1"/>
          </p:nvPr>
        </p:nvSpPr>
        <p:spPr>
          <a:xfrm>
            <a:off x="1371600" y="4114800"/>
            <a:ext cx="6400800" cy="697632"/>
          </a:xfrm>
        </p:spPr>
        <p:txBody>
          <a:bodyPr>
            <a:normAutofit fontScale="85000" lnSpcReduction="20000"/>
          </a:bodyPr>
          <a:lstStyle/>
          <a:p>
            <a:r>
              <a:rPr lang="en-US" dirty="0"/>
              <a:t>James Gee</a:t>
            </a:r>
            <a:br>
              <a:rPr lang="en-US" dirty="0"/>
            </a:br>
            <a:r>
              <a:rPr lang="en-US" dirty="0"/>
              <a:t>Arizona State University</a:t>
            </a:r>
          </a:p>
        </p:txBody>
      </p:sp>
      <p:sp>
        <p:nvSpPr>
          <p:cNvPr id="2" name="TextBox 1"/>
          <p:cNvSpPr txBox="1"/>
          <p:nvPr/>
        </p:nvSpPr>
        <p:spPr>
          <a:xfrm>
            <a:off x="457200" y="6381690"/>
            <a:ext cx="5943600" cy="400110"/>
          </a:xfrm>
          <a:prstGeom prst="rect">
            <a:avLst/>
          </a:prstGeom>
          <a:noFill/>
        </p:spPr>
        <p:txBody>
          <a:bodyPr wrap="square" rtlCol="0">
            <a:spAutoFit/>
          </a:bodyPr>
          <a:lstStyle/>
          <a:p>
            <a:r>
              <a:rPr lang="en-US" sz="1000" dirty="0" smtClean="0">
                <a:solidFill>
                  <a:schemeClr val="bg1">
                    <a:lumMod val="50000"/>
                  </a:schemeClr>
                </a:solidFill>
              </a:rPr>
              <a:t>Cite as: Gee</a:t>
            </a:r>
            <a:r>
              <a:rPr lang="en-US" sz="1000" dirty="0">
                <a:solidFill>
                  <a:schemeClr val="bg1">
                    <a:lumMod val="50000"/>
                  </a:schemeClr>
                </a:solidFill>
              </a:rPr>
              <a:t>, J. (2012, January). </a:t>
            </a:r>
            <a:r>
              <a:rPr lang="en-US" sz="1000" i="1" dirty="0">
                <a:solidFill>
                  <a:schemeClr val="bg1">
                    <a:lumMod val="50000"/>
                  </a:schemeClr>
                </a:solidFill>
              </a:rPr>
              <a:t>Quality </a:t>
            </a:r>
            <a:r>
              <a:rPr lang="en-US" sz="1000" i="1" dirty="0" smtClean="0">
                <a:solidFill>
                  <a:schemeClr val="bg1">
                    <a:lumMod val="50000"/>
                  </a:schemeClr>
                </a:solidFill>
              </a:rPr>
              <a:t>courseware through </a:t>
            </a:r>
            <a:r>
              <a:rPr lang="en-US" sz="1000" i="1" dirty="0">
                <a:solidFill>
                  <a:schemeClr val="bg1">
                    <a:lumMod val="50000"/>
                  </a:schemeClr>
                </a:solidFill>
              </a:rPr>
              <a:t>i</a:t>
            </a:r>
            <a:r>
              <a:rPr lang="en-US" sz="1000" i="1" dirty="0" smtClean="0">
                <a:solidFill>
                  <a:schemeClr val="bg1">
                    <a:lumMod val="50000"/>
                  </a:schemeClr>
                </a:solidFill>
              </a:rPr>
              <a:t>nteractive gaming</a:t>
            </a:r>
            <a:r>
              <a:rPr lang="en-US" sz="1000" dirty="0" smtClean="0">
                <a:solidFill>
                  <a:schemeClr val="bg1">
                    <a:lumMod val="50000"/>
                  </a:schemeClr>
                </a:solidFill>
              </a:rPr>
              <a:t>. </a:t>
            </a:r>
            <a:r>
              <a:rPr lang="en-US" sz="1000" dirty="0">
                <a:solidFill>
                  <a:schemeClr val="bg1">
                    <a:lumMod val="50000"/>
                  </a:schemeClr>
                </a:solidFill>
              </a:rPr>
              <a:t>Presentation at Conversations on quality: a symposium on k-12 online learning, Cambridge, MA.</a:t>
            </a:r>
          </a:p>
        </p:txBody>
      </p:sp>
      <p:sp>
        <p:nvSpPr>
          <p:cNvPr id="3" name="Rectangle 2"/>
          <p:cNvSpPr/>
          <p:nvPr/>
        </p:nvSpPr>
        <p:spPr>
          <a:xfrm>
            <a:off x="1066800" y="5943600"/>
            <a:ext cx="7239000" cy="246221"/>
          </a:xfrm>
          <a:prstGeom prst="rect">
            <a:avLst/>
          </a:prstGeom>
        </p:spPr>
        <p:txBody>
          <a:bodyPr wrap="square">
            <a:spAutoFit/>
          </a:bodyPr>
          <a:lstStyle/>
          <a:p>
            <a:pPr algn="ctr">
              <a:defRPr/>
            </a:pPr>
            <a:r>
              <a:rPr lang="en-US" sz="1000" dirty="0">
                <a:solidFill>
                  <a:schemeClr val="bg1">
                    <a:lumMod val="50000"/>
                  </a:schemeClr>
                </a:solidFill>
                <a:cs typeface="DIN-Regular"/>
                <a:sym typeface="Calibri" charset="0"/>
              </a:rPr>
              <a:t>Unless otherwise specified, this work is licensed under a Creative Commons Attribution 3.0 </a:t>
            </a:r>
            <a:r>
              <a:rPr lang="en-US" sz="1000" dirty="0" smtClean="0">
                <a:solidFill>
                  <a:schemeClr val="bg1">
                    <a:lumMod val="50000"/>
                  </a:schemeClr>
                </a:solidFill>
                <a:cs typeface="DIN-Regular"/>
                <a:sym typeface="Calibri" charset="0"/>
              </a:rPr>
              <a:t>United States License</a:t>
            </a:r>
            <a:r>
              <a:rPr lang="en-US" sz="1000" dirty="0">
                <a:solidFill>
                  <a:schemeClr val="bg1">
                    <a:lumMod val="50000"/>
                  </a:schemeClr>
                </a:solidFill>
                <a:cs typeface="DIN-Regular"/>
                <a:sym typeface="Calibri" charset="0"/>
              </a:rPr>
              <a:t>.</a:t>
            </a:r>
          </a:p>
        </p:txBody>
      </p:sp>
      <p:pic>
        <p:nvPicPr>
          <p:cNvPr id="4" name="Picture 3" descr="88x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5638800"/>
            <a:ext cx="901290" cy="317500"/>
          </a:xfrm>
          <a:prstGeom prst="rect">
            <a:avLst/>
          </a:prstGeom>
        </p:spPr>
      </p:pic>
    </p:spTree>
    <p:extLst>
      <p:ext uri="{BB962C8B-B14F-4D97-AF65-F5344CB8AC3E}">
        <p14:creationId xmlns:p14="http://schemas.microsoft.com/office/powerpoint/2010/main" val="32694867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a:t>
            </a:r>
            <a:endParaRPr lang="en-US" dirty="0"/>
          </a:p>
        </p:txBody>
      </p:sp>
      <p:sp>
        <p:nvSpPr>
          <p:cNvPr id="3" name="Content Placeholder 2"/>
          <p:cNvSpPr>
            <a:spLocks noGrp="1"/>
          </p:cNvSpPr>
          <p:nvPr>
            <p:ph idx="1"/>
          </p:nvPr>
        </p:nvSpPr>
        <p:spPr/>
        <p:txBody>
          <a:bodyPr/>
          <a:lstStyle/>
          <a:p>
            <a:pPr>
              <a:buNone/>
            </a:pPr>
            <a:r>
              <a:rPr lang="en-US" dirty="0" smtClean="0"/>
              <a:t> 	</a:t>
            </a:r>
          </a:p>
          <a:p>
            <a:pPr>
              <a:buNone/>
            </a:pPr>
            <a:endParaRPr lang="en-US" dirty="0" smtClean="0"/>
          </a:p>
          <a:p>
            <a:pPr>
              <a:buNone/>
            </a:pPr>
            <a:r>
              <a:rPr lang="en-US" dirty="0" smtClean="0"/>
              <a:t>		Well ordered, well designed, well 	mentored problem space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dirty="0" smtClean="0"/>
              <a:t>	Information, facts, and formulas used as tools for understanding and problem solving</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lgn="ctr">
              <a:buNone/>
            </a:pPr>
            <a:r>
              <a:rPr lang="en-US" dirty="0" smtClean="0"/>
              <a:t>Interactive = </a:t>
            </a:r>
          </a:p>
          <a:p>
            <a:pPr algn="ctr">
              <a:buNone/>
            </a:pPr>
            <a:r>
              <a:rPr lang="en-US" dirty="0" smtClean="0"/>
              <a:t>Conversation with Intelligent Replies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4</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p>
          <a:p>
            <a:pPr>
              <a:buNone/>
            </a:pPr>
            <a:r>
              <a:rPr lang="en-US" dirty="0" smtClean="0"/>
              <a:t>	Situated meanings = words and texts associated with images, actions, experiences, dialogue, and goals, not just other words and texts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a:t>
            </a:r>
            <a:endParaRPr lang="en-US" dirty="0"/>
          </a:p>
        </p:txBody>
      </p:sp>
      <p:sp>
        <p:nvSpPr>
          <p:cNvPr id="3" name="Content Placeholder 2"/>
          <p:cNvSpPr>
            <a:spLocks noGrp="1"/>
          </p:cNvSpPr>
          <p:nvPr>
            <p:ph idx="1"/>
          </p:nvPr>
        </p:nvSpPr>
        <p:spPr/>
        <p:txBody>
          <a:bodyPr/>
          <a:lstStyle/>
          <a:p>
            <a:pPr>
              <a:buNone/>
            </a:pPr>
            <a:r>
              <a:rPr lang="en-US" dirty="0" smtClean="0"/>
              <a:t>	</a:t>
            </a:r>
          </a:p>
          <a:p>
            <a:pPr>
              <a:buNone/>
            </a:pPr>
            <a:endParaRPr lang="en-US" dirty="0" smtClean="0"/>
          </a:p>
          <a:p>
            <a:pPr algn="ctr">
              <a:buNone/>
            </a:pPr>
            <a:r>
              <a:rPr lang="en-US" dirty="0" smtClean="0"/>
              <a:t>	Words and Texts “Just in Time” </a:t>
            </a:r>
          </a:p>
          <a:p>
            <a:pPr algn="ctr">
              <a:buNone/>
            </a:pPr>
            <a:r>
              <a:rPr lang="en-US" dirty="0" smtClean="0"/>
              <a:t>	and “On Demand</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6</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dirty="0" smtClean="0"/>
              <a:t>	Production = People produce and do not just consume, participate and not just </a:t>
            </a:r>
            <a:r>
              <a:rPr lang="en-US" dirty="0" err="1" smtClean="0"/>
              <a:t>spectate</a:t>
            </a:r>
            <a:r>
              <a:rPr lang="en-US" dirty="0" smtClean="0"/>
              <a:t> = Pro-</a:t>
            </a:r>
            <a:r>
              <a:rPr lang="en-US" dirty="0" err="1" smtClean="0"/>
              <a:t>Ams</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7</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dirty="0" smtClean="0"/>
              <a:t>	</a:t>
            </a:r>
            <a:r>
              <a:rPr lang="en-US" dirty="0" err="1" smtClean="0"/>
              <a:t>Modding</a:t>
            </a:r>
            <a:r>
              <a:rPr lang="en-US" dirty="0" smtClean="0"/>
              <a:t> = Students can “mod” the curriculum and transform parts of it or build new parts of it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8</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r>
              <a:rPr lang="en-US" dirty="0" smtClean="0"/>
              <a:t>	Adaptation + Persistence Past Failure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9</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dirty="0" smtClean="0"/>
              <a:t>	Data Mining + Useful Representations for Assessment of Growth Across Time and Different Trajectories Towards Mastery</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0"/>
            <a:ext cx="9144000" cy="6705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Mark 2:22</a:t>
            </a:r>
            <a:endParaRPr lang="en-US" dirty="0"/>
          </a:p>
        </p:txBody>
      </p:sp>
      <p:sp>
        <p:nvSpPr>
          <p:cNvPr id="5" name="Content Placeholder 4"/>
          <p:cNvSpPr>
            <a:spLocks noGrp="1"/>
          </p:cNvSpPr>
          <p:nvPr>
            <p:ph idx="1"/>
          </p:nvPr>
        </p:nvSpPr>
        <p:spPr/>
        <p:txBody>
          <a:bodyPr>
            <a:normAutofit fontScale="70000" lnSpcReduction="20000"/>
          </a:bodyPr>
          <a:lstStyle/>
          <a:p>
            <a:pPr>
              <a:buNone/>
            </a:pPr>
            <a:r>
              <a:rPr lang="en-US" dirty="0" smtClean="0"/>
              <a:t>	</a:t>
            </a:r>
          </a:p>
          <a:p>
            <a:pPr>
              <a:buNone/>
            </a:pPr>
            <a:endParaRPr lang="en-US" dirty="0" smtClean="0"/>
          </a:p>
          <a:p>
            <a:pPr>
              <a:buNone/>
            </a:pPr>
            <a:endParaRPr lang="en-US" dirty="0" smtClean="0"/>
          </a:p>
          <a:p>
            <a:pPr>
              <a:lnSpc>
                <a:spcPct val="170000"/>
              </a:lnSpc>
              <a:buNone/>
            </a:pPr>
            <a:r>
              <a:rPr lang="en-US" dirty="0" smtClean="0"/>
              <a:t>	And no one puts new wine into old wineskins.  For the wine would burst the wineskins, and the wine and the skins would both be lost.  New wine calls for new wineskins.</a:t>
            </a:r>
          </a:p>
          <a:p>
            <a:pPr>
              <a:buNone/>
            </a:pPr>
            <a:endParaRPr lang="en-US" dirty="0" smtClean="0"/>
          </a:p>
          <a:p>
            <a:pPr algn="r">
              <a:buNone/>
            </a:pPr>
            <a:endParaRPr lang="en-US" dirty="0" smtClean="0"/>
          </a:p>
          <a:p>
            <a:pPr algn="ctr">
              <a:buNone/>
            </a:pPr>
            <a:endParaRPr lang="en-US" dirty="0" smtClean="0"/>
          </a:p>
          <a:p>
            <a:pPr algn="ctr">
              <a:buNone/>
            </a:pPr>
            <a:endParaRPr lang="en-US" dirty="0" smtClean="0"/>
          </a:p>
          <a:p>
            <a:pPr>
              <a:buNone/>
            </a:pP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228600" y="152400"/>
            <a:ext cx="8763000" cy="6553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10</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lgn="ctr">
              <a:buNone/>
            </a:pPr>
            <a:r>
              <a:rPr lang="en-US" dirty="0" smtClean="0"/>
              <a:t>Learning and Assessment Integrated = Can’t Finish Without Having Achieved Mastery</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11</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lgn="ctr">
              <a:buNone/>
            </a:pPr>
            <a:r>
              <a:rPr lang="en-US" dirty="0" smtClean="0"/>
              <a:t>Transfer = </a:t>
            </a:r>
          </a:p>
          <a:p>
            <a:pPr algn="ctr">
              <a:buNone/>
            </a:pPr>
            <a:r>
              <a:rPr lang="en-US" dirty="0" smtClean="0"/>
              <a:t>Preparation for Future Learning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6038"/>
          </a:xfrm>
        </p:spPr>
        <p:txBody>
          <a:bodyPr>
            <a:normAutofit fontScale="90000"/>
          </a:bodyPr>
          <a:lstStyle/>
          <a:p>
            <a:pPr>
              <a:defRPr/>
            </a:pPr>
            <a:endParaRPr lang="en-US" dirty="0"/>
          </a:p>
        </p:txBody>
      </p:sp>
      <p:sp>
        <p:nvSpPr>
          <p:cNvPr id="3" name="Content Placeholder 2"/>
          <p:cNvSpPr>
            <a:spLocks noGrp="1"/>
          </p:cNvSpPr>
          <p:nvPr>
            <p:ph idx="1"/>
          </p:nvPr>
        </p:nvSpPr>
        <p:spPr>
          <a:xfrm>
            <a:off x="304800" y="304800"/>
            <a:ext cx="8534400" cy="6553200"/>
          </a:xfrm>
        </p:spPr>
        <p:txBody>
          <a:bodyPr>
            <a:normAutofit fontScale="92500" lnSpcReduction="20000"/>
          </a:bodyPr>
          <a:lstStyle/>
          <a:p>
            <a:pPr>
              <a:buFont typeface="Wingdings" pitchFamily="2" charset="2"/>
              <a:buNone/>
              <a:defRPr/>
            </a:pPr>
            <a:r>
              <a:rPr lang="en-US" dirty="0" smtClean="0"/>
              <a:t>	</a:t>
            </a:r>
          </a:p>
          <a:p>
            <a:pPr>
              <a:buFont typeface="Wingdings" pitchFamily="2" charset="2"/>
              <a:buNone/>
              <a:defRPr/>
            </a:pPr>
            <a:r>
              <a:rPr lang="en-US" sz="2800" dirty="0" smtClean="0"/>
              <a:t>	The portals create a visual and physical connection between two different locations in </a:t>
            </a:r>
            <a:r>
              <a:rPr lang="en-US" sz="2800" u="sng" dirty="0" smtClean="0">
                <a:hlinkClick r:id="rId3" tooltip="Three-dimensional space"/>
              </a:rPr>
              <a:t>3D space</a:t>
            </a:r>
            <a:r>
              <a:rPr lang="en-US" sz="2800" dirty="0" smtClean="0"/>
              <a:t>. Portal ends are restricted to planar surfaces, but if the portal ends are on nonparallel planes, bizarre twists in geometry and gravity can occur as the player character is immediately reoriented to be upright with respect to gravity after leaving a portal end. An important aspect of the game's physics is "momentum redirection".</a:t>
            </a:r>
            <a:r>
              <a:rPr lang="en-US" sz="2800" baseline="30000" dirty="0" smtClean="0"/>
              <a:t> </a:t>
            </a:r>
            <a:r>
              <a:rPr lang="en-US" sz="2800" dirty="0" smtClean="0"/>
              <a:t> Objects retain the magnitude of their </a:t>
            </a:r>
            <a:r>
              <a:rPr lang="en-US" sz="2800" u="sng" dirty="0" smtClean="0">
                <a:hlinkClick r:id="rId4" tooltip="Momentum"/>
              </a:rPr>
              <a:t>momentum</a:t>
            </a:r>
            <a:r>
              <a:rPr lang="en-US" sz="2800" dirty="0" smtClean="0"/>
              <a:t> as they pass through the portals but in a direction relative to the surface the exit portal is on. This allows the player character to launch objects, or even herself, over great distances, both vertically and horizontally, a maneuver referred to as "flinging" by Valve.</a:t>
            </a:r>
            <a:r>
              <a:rPr lang="en-US" sz="2800" baseline="30000" dirty="0" smtClean="0"/>
              <a:t>  </a:t>
            </a:r>
            <a:r>
              <a:rPr lang="en-US" sz="2800" dirty="0" smtClean="0"/>
              <a:t>[http://en.wikipedia.org/wiki/Portal_(video_game)—11/22/07]</a:t>
            </a:r>
          </a:p>
          <a:p>
            <a:pPr>
              <a:defRPr/>
            </a:pP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066800" y="838200"/>
            <a:ext cx="6934200" cy="5181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457200" y="381000"/>
            <a:ext cx="8229600" cy="76200"/>
          </a:xfrm>
        </p:spPr>
        <p:txBody>
          <a:bodyPr>
            <a:normAutofit fontScale="90000"/>
          </a:bodyPr>
          <a:lstStyle/>
          <a:p>
            <a:pPr eaLnBrk="1" hangingPunct="1">
              <a:defRPr/>
            </a:pPr>
            <a:endParaRPr lang="en-US" sz="4000" smtClean="0"/>
          </a:p>
        </p:txBody>
      </p:sp>
      <p:sp>
        <p:nvSpPr>
          <p:cNvPr id="494595" name="Rectangle 3"/>
          <p:cNvSpPr>
            <a:spLocks noGrp="1" noChangeArrowheads="1"/>
          </p:cNvSpPr>
          <p:nvPr>
            <p:ph type="body" idx="1"/>
          </p:nvPr>
        </p:nvSpPr>
        <p:spPr>
          <a:xfrm>
            <a:off x="457200" y="457200"/>
            <a:ext cx="8229600" cy="5638800"/>
          </a:xfrm>
        </p:spPr>
        <p:txBody>
          <a:bodyPr/>
          <a:lstStyle/>
          <a:p>
            <a:pPr algn="ctr" eaLnBrk="1" hangingPunct="1">
              <a:lnSpc>
                <a:spcPct val="90000"/>
              </a:lnSpc>
              <a:buFont typeface="Wingdings" pitchFamily="2" charset="2"/>
              <a:buNone/>
              <a:defRPr/>
            </a:pPr>
            <a:endParaRPr lang="en-US" b="1" smtClean="0"/>
          </a:p>
          <a:p>
            <a:pPr algn="ctr" eaLnBrk="1" hangingPunct="1">
              <a:lnSpc>
                <a:spcPct val="90000"/>
              </a:lnSpc>
              <a:buFont typeface="Wingdings" pitchFamily="2" charset="2"/>
              <a:buNone/>
              <a:defRPr/>
            </a:pPr>
            <a:r>
              <a:rPr lang="en-US" b="1" smtClean="0"/>
              <a:t>Sims 2: Nickel and Dimed Challenge</a:t>
            </a:r>
          </a:p>
          <a:p>
            <a:pPr algn="ctr" eaLnBrk="1" hangingPunct="1">
              <a:lnSpc>
                <a:spcPct val="90000"/>
              </a:lnSpc>
              <a:buFont typeface="Wingdings" pitchFamily="2" charset="2"/>
              <a:buNone/>
              <a:defRPr/>
            </a:pPr>
            <a:endParaRPr lang="en-US" b="1" smtClean="0"/>
          </a:p>
          <a:p>
            <a:pPr eaLnBrk="1" hangingPunct="1">
              <a:lnSpc>
                <a:spcPct val="90000"/>
              </a:lnSpc>
              <a:buFont typeface="Wingdings" pitchFamily="2" charset="2"/>
              <a:buNone/>
              <a:defRPr/>
            </a:pPr>
            <a:r>
              <a:rPr lang="en-US" smtClean="0"/>
              <a:t>	This challenge was inspired by, and is named for, the book </a:t>
            </a:r>
            <a:r>
              <a:rPr lang="en-US" i="1" smtClean="0"/>
              <a:t>Nickel and Dimed </a:t>
            </a:r>
            <a:r>
              <a:rPr lang="en-US" smtClean="0"/>
              <a:t>by Barbara Ehrenreich (which has nothing whatsoever to do with Sims, but is nevertheless highly recommended). The idea is to mimic, as closely as possible, the life of an unskilled single mother trying to make ends meet for herself and her kids. </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FOLDIT</a:t>
            </a:r>
            <a:endParaRPr lang="en-US" dirty="0"/>
          </a:p>
        </p:txBody>
      </p:sp>
      <p:pic>
        <p:nvPicPr>
          <p:cNvPr id="3075" name="Picture 2"/>
          <p:cNvPicPr>
            <a:picLocks noChangeAspect="1" noChangeArrowheads="1"/>
          </p:cNvPicPr>
          <p:nvPr/>
        </p:nvPicPr>
        <p:blipFill>
          <a:blip r:embed="rId2" cstate="print"/>
          <a:srcRect/>
          <a:stretch>
            <a:fillRect/>
          </a:stretch>
        </p:blipFill>
        <p:spPr bwMode="auto">
          <a:xfrm>
            <a:off x="838200" y="1752600"/>
            <a:ext cx="7315200" cy="4191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52400"/>
          </a:xfrm>
        </p:spPr>
        <p:txBody>
          <a:bodyPr>
            <a:normAutofit fontScale="90000"/>
          </a:bodyPr>
          <a:lstStyle/>
          <a:p>
            <a:pPr>
              <a:defRPr/>
            </a:pPr>
            <a:endParaRPr lang="en-US" dirty="0"/>
          </a:p>
        </p:txBody>
      </p:sp>
      <p:sp>
        <p:nvSpPr>
          <p:cNvPr id="4" name="Content Placeholder 3"/>
          <p:cNvSpPr>
            <a:spLocks noGrp="1"/>
          </p:cNvSpPr>
          <p:nvPr>
            <p:ph idx="1"/>
          </p:nvPr>
        </p:nvSpPr>
        <p:spPr>
          <a:xfrm>
            <a:off x="457200" y="762000"/>
            <a:ext cx="8229600" cy="5334000"/>
          </a:xfrm>
        </p:spPr>
        <p:txBody>
          <a:bodyPr>
            <a:normAutofit/>
          </a:bodyPr>
          <a:lstStyle/>
          <a:p>
            <a:pPr>
              <a:buFont typeface="Wingdings" pitchFamily="2" charset="2"/>
              <a:buNone/>
              <a:defRPr/>
            </a:pPr>
            <a:r>
              <a:rPr lang="en-US" sz="2600" dirty="0" smtClean="0"/>
              <a:t>	</a:t>
            </a:r>
          </a:p>
          <a:p>
            <a:pPr>
              <a:buFont typeface="Wingdings" pitchFamily="2" charset="2"/>
              <a:buNone/>
              <a:defRPr/>
            </a:pPr>
            <a:r>
              <a:rPr lang="en-US" sz="2600" dirty="0" smtClean="0"/>
              <a:t>	Dane2010, I've thought about this same subject many times. You're absolutely correct. Since the depiction of the protein is a graphical representation of three-dimensional space, it is easy to understand the relationship of distance to force. Since the effects of the push/pull of one atom on another are invisible, it is much more difficult to depict or understand. </a:t>
            </a:r>
          </a:p>
          <a:p>
            <a:pPr>
              <a:buFont typeface="Wingdings" pitchFamily="2" charset="2"/>
              <a:buNone/>
              <a:defRPr/>
            </a:pPr>
            <a:r>
              <a:rPr lang="en-US" sz="2600" dirty="0" smtClean="0"/>
              <a:t>	</a:t>
            </a:r>
          </a:p>
          <a:p>
            <a:pPr>
              <a:buFont typeface="Wingdings" pitchFamily="2" charset="2"/>
              <a:buNone/>
              <a:defRPr/>
            </a:pPr>
            <a:r>
              <a:rPr lang="en-US" sz="2600" dirty="0" smtClean="0"/>
              <a:t>	I wonder if </a:t>
            </a:r>
            <a:r>
              <a:rPr lang="en-US" sz="2600" dirty="0" err="1" smtClean="0"/>
              <a:t>Fold.it</a:t>
            </a:r>
            <a:r>
              <a:rPr lang="en-US" sz="2600" dirty="0" smtClean="0"/>
              <a:t>, redesigned as a </a:t>
            </a:r>
            <a:r>
              <a:rPr lang="en-US" sz="2600" dirty="0" err="1" smtClean="0"/>
              <a:t>Wii</a:t>
            </a:r>
            <a:r>
              <a:rPr lang="en-US" sz="2600" dirty="0" smtClean="0"/>
              <a:t> type game might allow us to push/pull and 'feel' our way to better solutions?</a:t>
            </a:r>
          </a:p>
          <a:p>
            <a:pPr>
              <a:buFont typeface="Wingdings" pitchFamily="2" charset="2"/>
              <a:buNone/>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
          </a:xfrm>
        </p:spPr>
        <p:txBody>
          <a:bodyPr>
            <a:normAutofit fontScale="90000"/>
          </a:bodyPr>
          <a:lstStyle/>
          <a:p>
            <a:pPr>
              <a:defRPr/>
            </a:pPr>
            <a:endParaRPr lang="en-US" dirty="0"/>
          </a:p>
        </p:txBody>
      </p:sp>
      <p:sp>
        <p:nvSpPr>
          <p:cNvPr id="3" name="Content Placeholder 2"/>
          <p:cNvSpPr>
            <a:spLocks noGrp="1"/>
          </p:cNvSpPr>
          <p:nvPr>
            <p:ph idx="1"/>
          </p:nvPr>
        </p:nvSpPr>
        <p:spPr>
          <a:xfrm>
            <a:off x="381000" y="533400"/>
            <a:ext cx="8229600" cy="5562600"/>
          </a:xfrm>
        </p:spPr>
        <p:txBody>
          <a:bodyPr>
            <a:normAutofit fontScale="92500" lnSpcReduction="20000"/>
          </a:bodyPr>
          <a:lstStyle/>
          <a:p>
            <a:pPr>
              <a:buFont typeface="Wingdings" pitchFamily="2" charset="2"/>
              <a:buNone/>
              <a:defRPr/>
            </a:pPr>
            <a:endParaRPr lang="en-US" dirty="0" smtClean="0"/>
          </a:p>
          <a:p>
            <a:pPr algn="ctr">
              <a:buFont typeface="Wingdings" pitchFamily="2" charset="2"/>
              <a:buNone/>
              <a:defRPr/>
            </a:pPr>
            <a:r>
              <a:rPr lang="en-US" dirty="0" smtClean="0"/>
              <a:t>	</a:t>
            </a:r>
          </a:p>
          <a:p>
            <a:pPr algn="ctr">
              <a:buFont typeface="Wingdings" pitchFamily="2" charset="2"/>
              <a:buNone/>
              <a:defRPr/>
            </a:pPr>
            <a:r>
              <a:rPr lang="en-US" dirty="0" smtClean="0"/>
              <a:t>Curriculum + Affinity Space</a:t>
            </a:r>
          </a:p>
          <a:p>
            <a:pPr>
              <a:buFont typeface="Wingdings" pitchFamily="2" charset="2"/>
              <a:buNone/>
              <a:defRPr/>
            </a:pPr>
            <a:endParaRPr lang="en-US" dirty="0" smtClean="0"/>
          </a:p>
          <a:p>
            <a:pPr algn="ctr">
              <a:buFont typeface="Wingdings" pitchFamily="2" charset="2"/>
              <a:buNone/>
              <a:defRPr/>
            </a:pPr>
            <a:r>
              <a:rPr lang="en-US" dirty="0" smtClean="0"/>
              <a:t>=</a:t>
            </a:r>
          </a:p>
          <a:p>
            <a:pPr algn="ctr">
              <a:buFont typeface="Wingdings" pitchFamily="2" charset="2"/>
              <a:buNone/>
              <a:defRPr/>
            </a:pPr>
            <a:r>
              <a:rPr lang="en-US" dirty="0" smtClean="0"/>
              <a:t> </a:t>
            </a:r>
          </a:p>
          <a:p>
            <a:pPr algn="ctr">
              <a:buFont typeface="Wingdings" pitchFamily="2" charset="2"/>
              <a:buNone/>
              <a:defRPr/>
            </a:pPr>
            <a:r>
              <a:rPr lang="en-US" dirty="0" smtClean="0"/>
              <a:t>Affinity Learning </a:t>
            </a:r>
          </a:p>
          <a:p>
            <a:pPr algn="ctr">
              <a:buFont typeface="Wingdings" pitchFamily="2" charset="2"/>
              <a:buNone/>
              <a:defRPr/>
            </a:pPr>
            <a:endParaRPr lang="en-US" dirty="0" smtClean="0"/>
          </a:p>
          <a:p>
            <a:pPr algn="ctr">
              <a:buFont typeface="Wingdings" pitchFamily="2" charset="2"/>
              <a:buNone/>
              <a:defRPr/>
            </a:pPr>
            <a:r>
              <a:rPr lang="en-US" dirty="0" smtClean="0"/>
              <a:t>= </a:t>
            </a:r>
          </a:p>
          <a:p>
            <a:pPr algn="ctr">
              <a:buFont typeface="Wingdings" pitchFamily="2" charset="2"/>
              <a:buNone/>
              <a:defRPr/>
            </a:pPr>
            <a:endParaRPr lang="en-US" dirty="0" smtClean="0"/>
          </a:p>
          <a:p>
            <a:pPr algn="ctr">
              <a:buFont typeface="Wingdings" pitchFamily="2" charset="2"/>
              <a:buNone/>
              <a:defRPr/>
            </a:pPr>
            <a:r>
              <a:rPr lang="en-US" i="1" dirty="0" smtClean="0"/>
              <a:t>a-learning </a:t>
            </a:r>
            <a:r>
              <a:rPr lang="en-US" dirty="0" smtClean="0"/>
              <a:t> not e-learning</a:t>
            </a:r>
            <a:endParaRPr lang="en-US" i="1" dirty="0" smtClean="0"/>
          </a:p>
          <a:p>
            <a:pPr>
              <a:buFont typeface="Wingdings" pitchFamily="2" charset="2"/>
              <a:buNone/>
              <a:defRPr/>
            </a:pPr>
            <a:endParaRPr lang="en-US" dirty="0" smtClean="0"/>
          </a:p>
          <a:p>
            <a:pPr>
              <a:buFont typeface="Wingdings" pitchFamily="2" charset="2"/>
              <a:buNone/>
              <a:defRPr/>
            </a:pPr>
            <a:r>
              <a:rPr lang="en-US" dirty="0" smtClean="0"/>
              <a:t>		</a:t>
            </a:r>
          </a:p>
          <a:p>
            <a:pPr>
              <a:buFont typeface="Wingdings" pitchFamily="2" charset="2"/>
              <a:buNone/>
              <a:defRPr/>
            </a:pP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Gates_ppt_1">
  <a:themeElements>
    <a:clrScheme name="">
      <a:dk1>
        <a:srgbClr val="292113"/>
      </a:dk1>
      <a:lt1>
        <a:srgbClr val="EFEDE7"/>
      </a:lt1>
      <a:dk2>
        <a:srgbClr val="000000"/>
      </a:dk2>
      <a:lt2>
        <a:srgbClr val="746314"/>
      </a:lt2>
      <a:accent1>
        <a:srgbClr val="60999A"/>
      </a:accent1>
      <a:accent2>
        <a:srgbClr val="D27D22"/>
      </a:accent2>
      <a:accent3>
        <a:srgbClr val="F6F4F1"/>
      </a:accent3>
      <a:accent4>
        <a:srgbClr val="211B0E"/>
      </a:accent4>
      <a:accent5>
        <a:srgbClr val="B6CACA"/>
      </a:accent5>
      <a:accent6>
        <a:srgbClr val="BE711E"/>
      </a:accent6>
      <a:hlink>
        <a:srgbClr val="3086AB"/>
      </a:hlink>
      <a:folHlink>
        <a:srgbClr val="B69462"/>
      </a:folHlink>
    </a:clrScheme>
    <a:fontScheme name="Office Theme">
      <a:majorFont>
        <a:latin typeface="DIN-Medium"/>
        <a:ea typeface="ＭＳ Ｐゴシック"/>
        <a:cs typeface=""/>
      </a:majorFont>
      <a:minorFont>
        <a:latin typeface="DIN-Medium"/>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292113"/>
        </a:dk1>
        <a:lt1>
          <a:srgbClr val="ECE7D0"/>
        </a:lt1>
        <a:dk2>
          <a:srgbClr val="000000"/>
        </a:dk2>
        <a:lt2>
          <a:srgbClr val="746314"/>
        </a:lt2>
        <a:accent1>
          <a:srgbClr val="60999A"/>
        </a:accent1>
        <a:accent2>
          <a:srgbClr val="D27D22"/>
        </a:accent2>
        <a:accent3>
          <a:srgbClr val="F4F1E4"/>
        </a:accent3>
        <a:accent4>
          <a:srgbClr val="211B0E"/>
        </a:accent4>
        <a:accent5>
          <a:srgbClr val="B6CACA"/>
        </a:accent5>
        <a:accent6>
          <a:srgbClr val="BE711E"/>
        </a:accent6>
        <a:hlink>
          <a:srgbClr val="3086AB"/>
        </a:hlink>
        <a:folHlink>
          <a:srgbClr val="B6946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333</TotalTime>
  <Words>167</Words>
  <Application>Microsoft Macintosh PowerPoint</Application>
  <PresentationFormat>On-screen Show (4:3)</PresentationFormat>
  <Paragraphs>93</Paragraphs>
  <Slides>22</Slides>
  <Notes>3</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Foundry</vt:lpstr>
      <vt:lpstr>Gates_ppt_1</vt:lpstr>
      <vt:lpstr>Quality Courseware through Interactive Gaming</vt:lpstr>
      <vt:lpstr>Mark 2:22</vt:lpstr>
      <vt:lpstr>PowerPoint Presentation</vt:lpstr>
      <vt:lpstr>PowerPoint Presentation</vt:lpstr>
      <vt:lpstr>PowerPoint Presentation</vt:lpstr>
      <vt:lpstr>PowerPoint Presentation</vt:lpstr>
      <vt:lpstr>FOLDIT</vt:lpstr>
      <vt:lpstr>PowerPoint Presentation</vt:lpstr>
      <vt:lpstr>PowerPoint Presentation</vt:lpstr>
      <vt:lpstr>1</vt:lpstr>
      <vt:lpstr>2</vt:lpstr>
      <vt:lpstr>3</vt:lpstr>
      <vt:lpstr>4</vt:lpstr>
      <vt:lpstr>5</vt:lpstr>
      <vt:lpstr>6</vt:lpstr>
      <vt:lpstr>7</vt:lpstr>
      <vt:lpstr>8</vt:lpstr>
      <vt:lpstr>9</vt:lpstr>
      <vt:lpstr>PowerPoint Presentation</vt:lpstr>
      <vt:lpstr>PowerPoint Presentation</vt:lpstr>
      <vt:lpstr>10</vt:lpstr>
      <vt:lpstr>11</vt:lpstr>
    </vt:vector>
  </TitlesOfParts>
  <Manager/>
  <Company>Arizona State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Courseware through Interactive Gaming</dc:title>
  <dc:subject/>
  <dc:creator>James Gee</dc:creator>
  <cp:keywords/>
  <dc:description>Cite as: Gee, J. (2012, January). Quality courses: Immersive gaming or focused tutoring. Presentation at Conversations on quality: a symposium on k-12 online learning, Cambridge, MA.
Unless otherwise specified, this work is licensed under a Creative Comm</dc:description>
  <cp:lastModifiedBy>Brandon Muramatsu</cp:lastModifiedBy>
  <cp:revision>37</cp:revision>
  <cp:lastPrinted>2012-01-27T20:15:05Z</cp:lastPrinted>
  <dcterms:created xsi:type="dcterms:W3CDTF">2010-06-10T00:50:49Z</dcterms:created>
  <dcterms:modified xsi:type="dcterms:W3CDTF">2012-01-27T20:15:31Z</dcterms:modified>
  <cp:category/>
</cp:coreProperties>
</file>