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9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2"/>
    <a:srgbClr val="7A7A7A"/>
    <a:srgbClr val="2921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79664" autoAdjust="0"/>
  </p:normalViewPr>
  <p:slideViewPr>
    <p:cSldViewPr>
      <p:cViewPr varScale="1">
        <p:scale>
          <a:sx n="64" d="100"/>
          <a:sy n="64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E0AB6-6C22-174D-8A7C-235B1E209504}" type="datetimeFigureOut">
              <a:rPr lang="en-US" smtClean="0"/>
              <a:t>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A284-1CB7-6945-BB9C-2B9680FB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as: </a:t>
            </a:r>
            <a:r>
              <a:rPr lang="en-US" dirty="0" err="1" smtClean="0"/>
              <a:t>Dede</a:t>
            </a:r>
            <a:r>
              <a:rPr lang="en-US" dirty="0" smtClean="0"/>
              <a:t>, C. (2012, January). Scaling up in education. Presentation at Conversations on quality: a symposium on k-12 online learning, Cambridge, MA.</a:t>
            </a:r>
          </a:p>
          <a:p>
            <a:endParaRPr lang="en-US" dirty="0" smtClean="0"/>
          </a:p>
          <a:p>
            <a:r>
              <a:rPr lang="en-US" dirty="0" smtClean="0"/>
              <a:t>Unless otherwise specified, this work is licensed under a Creative Commons Attribution 3.0 United States License.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766DE-B184-45E0-AE9B-22B3938B41E3}" type="slidenum">
              <a:rPr lang="en-US"/>
              <a:pPr/>
              <a:t>10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meaning of title: Teachers and students defenestrated</a:t>
            </a:r>
          </a:p>
          <a:p>
            <a:r>
              <a:rPr lang="en-US"/>
              <a:t>Science lesson for today</a:t>
            </a:r>
          </a:p>
          <a:p>
            <a:r>
              <a:rPr lang="en-US"/>
              <a:t>Kudzu, the miracle vine, arguably the most successful weed, 1 foot per day under ideal conditions, grows under almost any condns, resists herbicides</a:t>
            </a:r>
          </a:p>
          <a:p>
            <a:r>
              <a:rPr lang="en-US"/>
              <a:t>Webpages, blogs, and streaming video as info kudzu; cellphones with voice, text, and images communic kudzu, games as entertainment kudzu</a:t>
            </a:r>
          </a:p>
          <a:p>
            <a:r>
              <a:rPr lang="en-US"/>
              <a:t>Need “kudzu for the mind”</a:t>
            </a:r>
          </a:p>
          <a:p>
            <a:r>
              <a:rPr lang="en-US"/>
              <a:t>Laugh in face of BBW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FAE5-D08B-4818-8ECC-A8B956F2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4BB-AA12-40DB-AA7E-2B512FE31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CD22-2A4D-4FA3-9128-AE811F983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B733-34E2-4F1A-A83F-1A93CEE72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57200" y="1905000"/>
            <a:ext cx="8153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30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1"/>
            <a:ext cx="4040188" cy="26971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130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66AB-6D40-4D08-90AD-91176BC9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E3D5-B6D9-452F-AC12-0877E5FA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33E3-F217-495E-AFA1-E8FE62FAD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292B-9754-4633-8D55-9D45B7F0E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57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718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77000"/>
            <a:ext cx="480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dirty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7000"/>
            <a:ext cx="914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18A30B8-FD22-4816-8DBB-44170F86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7" r:id="rId5"/>
    <p:sldLayoutId id="2147483652" r:id="rId6"/>
    <p:sldLayoutId id="2147483651" r:id="rId7"/>
    <p:sldLayoutId id="2147483650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92113"/>
          </a:solidFill>
          <a:latin typeface="+mn-lt"/>
          <a:ea typeface="+mn-ea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www.microsoft.com/education/demos/scal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4632" cy="1143000"/>
          </a:xfrm>
        </p:spPr>
        <p:txBody>
          <a:bodyPr/>
          <a:lstStyle/>
          <a:p>
            <a:pPr algn="ctr"/>
            <a:r>
              <a:rPr lang="en-US" dirty="0" smtClean="0"/>
              <a:t>Scaling Up in Education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Dede</a:t>
            </a:r>
            <a:r>
              <a:rPr lang="en-US" dirty="0" smtClean="0"/>
              <a:t>, Harvard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816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Cite as: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Dede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C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(2012, January).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Scaling up in education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.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Presentation at Conversations on quality: a symposium on k-12 online learning, Cambridge, MA.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9436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Unless otherwise specified, this work is licensed under a Creative Commons Attribution 3.0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United States </a:t>
            </a:r>
            <a:r>
              <a:rPr lang="en-US" sz="1000" dirty="0" smtClean="0">
                <a:solidFill>
                  <a:srgbClr val="8D815E"/>
                </a:solidFill>
                <a:latin typeface="DIN-Medium"/>
                <a:cs typeface="DIN-Medium"/>
                <a:sym typeface="Calibri" charset="0"/>
              </a:rPr>
              <a:t>License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.</a:t>
            </a:r>
          </a:p>
        </p:txBody>
      </p:sp>
      <p:pic>
        <p:nvPicPr>
          <p:cNvPr id="6" name="Picture 5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638800"/>
            <a:ext cx="90129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kud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21064"/>
            <a:ext cx="5760640" cy="433227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Organic Scaling</a:t>
            </a:r>
            <a:r>
              <a:rPr lang="en-US" u="sng" dirty="0" smtClean="0"/>
              <a:t> “like a weed”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4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8" y="1772816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Adapting an innovation successful in </a:t>
            </a:r>
            <a:r>
              <a:rPr lang="en-US" sz="2400" dirty="0" smtClean="0"/>
              <a:t>some</a:t>
            </a:r>
            <a:br>
              <a:rPr lang="en-US" sz="2400" dirty="0" smtClean="0"/>
            </a:br>
            <a:r>
              <a:rPr lang="en-US" sz="2400" dirty="0" smtClean="0"/>
              <a:t>local </a:t>
            </a:r>
            <a:r>
              <a:rPr lang="en-US" sz="2400" dirty="0"/>
              <a:t>setting to effective usage in a wide range of contexts </a:t>
            </a:r>
            <a:endParaRPr lang="en-US" sz="2400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6"/>
                </a:solidFill>
              </a:rPr>
              <a:t>Fast food as </a:t>
            </a:r>
            <a:r>
              <a:rPr lang="en-US" sz="2000" dirty="0" smtClean="0">
                <a:solidFill>
                  <a:schemeClr val="accent6"/>
                </a:solidFill>
              </a:rPr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Need not be one-size-fits-all; can be personalized, as with apps</a:t>
            </a: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In contrast to experiences in other sectors of society, scaling up </a:t>
            </a:r>
            <a:r>
              <a:rPr lang="en-US" sz="2400" i="1" dirty="0">
                <a:solidFill>
                  <a:schemeClr val="bg2"/>
                </a:solidFill>
              </a:rPr>
              <a:t>successful</a:t>
            </a:r>
            <a:r>
              <a:rPr lang="en-US" sz="2400" dirty="0">
                <a:solidFill>
                  <a:schemeClr val="bg2"/>
                </a:solidFill>
              </a:rPr>
              <a:t> programs has proved very difficult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in education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more complex the innovation and the </a:t>
            </a:r>
            <a:r>
              <a:rPr lang="en-US" sz="2400" dirty="0" smtClean="0"/>
              <a:t>greater the influence of setting, </a:t>
            </a:r>
            <a:r>
              <a:rPr lang="en-US" sz="2400" dirty="0"/>
              <a:t>the more likely a new practice is to fail crossing the “chasm” from its original setting to other sites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6"/>
                </a:solidFill>
              </a:rPr>
              <a:t>Avoiding the “replica trap”: the erroneous strategy of trying to repeat everywhere what worked locally, without </a:t>
            </a:r>
            <a:r>
              <a:rPr lang="en-US" sz="2000" dirty="0" smtClean="0">
                <a:solidFill>
                  <a:schemeClr val="accent6"/>
                </a:solidFill>
              </a:rPr>
              <a:t>considering challenges of size and contextual </a:t>
            </a:r>
            <a:r>
              <a:rPr lang="en-US" sz="2000" dirty="0">
                <a:solidFill>
                  <a:schemeClr val="accent6"/>
                </a:solidFill>
              </a:rPr>
              <a:t>variations in </a:t>
            </a:r>
            <a:r>
              <a:rPr lang="en-US" sz="2000" dirty="0" smtClean="0">
                <a:solidFill>
                  <a:schemeClr val="accent6"/>
                </a:solidFill>
              </a:rPr>
              <a:t>needs/resources</a:t>
            </a:r>
            <a:endParaRPr lang="en-US" sz="2000" dirty="0">
              <a:solidFill>
                <a:schemeClr val="accent6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2"/>
                </a:solidFill>
              </a:rPr>
              <a:t>Problems of magnitude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2"/>
                </a:solidFill>
              </a:rPr>
              <a:t>Problems of </a:t>
            </a:r>
            <a:r>
              <a:rPr lang="en-US" sz="1800" dirty="0" smtClean="0">
                <a:solidFill>
                  <a:schemeClr val="bg2"/>
                </a:solidFill>
              </a:rPr>
              <a:t>variation—not adoption, but adaptation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dirty="0" smtClean="0"/>
              <a:t>Scaling Up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357188"/>
          <a:ext cx="9144000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10971429" imgH="7373379" progId="AcroExch.Document.7">
                  <p:embed/>
                </p:oleObj>
              </mc:Choice>
              <mc:Fallback>
                <p:oleObj name="Acrobat Document" r:id="rId3" imgW="10971429" imgH="7373379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7188"/>
                        <a:ext cx="9144000" cy="614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6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15616"/>
            <a:ext cx="8229600" cy="5257800"/>
          </a:xfrm>
        </p:spPr>
        <p:txBody>
          <a:bodyPr/>
          <a:lstStyle/>
          <a:p>
            <a:r>
              <a:rPr lang="en-US" dirty="0">
                <a:solidFill>
                  <a:srgbClr val="BE711E"/>
                </a:solidFill>
              </a:rPr>
              <a:t>What are the sources of</a:t>
            </a:r>
            <a:br>
              <a:rPr lang="en-US" dirty="0">
                <a:solidFill>
                  <a:srgbClr val="BE711E"/>
                </a:solidFill>
              </a:rPr>
            </a:br>
            <a:r>
              <a:rPr lang="en-US" dirty="0">
                <a:solidFill>
                  <a:srgbClr val="BE711E"/>
                </a:solidFill>
              </a:rPr>
              <a:t>the innovation’s effectiveness?</a:t>
            </a:r>
          </a:p>
          <a:p>
            <a:pPr lvl="1"/>
            <a:r>
              <a:rPr lang="en-US" dirty="0"/>
              <a:t>On what conditions for success</a:t>
            </a:r>
            <a:br>
              <a:rPr lang="en-US" dirty="0"/>
            </a:br>
            <a:r>
              <a:rPr lang="en-US" dirty="0"/>
              <a:t>does each source depend?</a:t>
            </a:r>
          </a:p>
          <a:p>
            <a:pPr lvl="1"/>
            <a:r>
              <a:rPr lang="en-US" dirty="0"/>
              <a:t>How sensitive is each source to attenuation or</a:t>
            </a:r>
            <a:br>
              <a:rPr lang="en-US" dirty="0"/>
            </a:br>
            <a:r>
              <a:rPr lang="en-US" dirty="0"/>
              <a:t>absence of a particular condition for success?</a:t>
            </a:r>
          </a:p>
          <a:p>
            <a:pPr lvl="1"/>
            <a:r>
              <a:rPr lang="en-US" dirty="0"/>
              <a:t>How consistent is the innovation with the current political and cultural context</a:t>
            </a:r>
            <a:br>
              <a:rPr lang="en-US" dirty="0"/>
            </a:br>
            <a:r>
              <a:rPr lang="en-US" dirty="0"/>
              <a:t>of educational improvement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Depth</a:t>
            </a:r>
            <a:r>
              <a:rPr lang="en-US" u="sng" dirty="0" smtClean="0"/>
              <a:t> </a:t>
            </a:r>
            <a:r>
              <a:rPr lang="en-US" u="sng" dirty="0"/>
              <a:t>Steps Towards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0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25352"/>
            <a:ext cx="8229600" cy="4572000"/>
          </a:xfrm>
        </p:spPr>
        <p:txBody>
          <a:bodyPr/>
          <a:lstStyle/>
          <a:p>
            <a:r>
              <a:rPr lang="en-US" dirty="0">
                <a:solidFill>
                  <a:srgbClr val="BE711E"/>
                </a:solidFill>
              </a:rPr>
              <a:t>How can I modify the innovation (robust-design) so that it functions in various types</a:t>
            </a:r>
            <a:br>
              <a:rPr lang="en-US" dirty="0">
                <a:solidFill>
                  <a:srgbClr val="BE711E"/>
                </a:solidFill>
              </a:rPr>
            </a:br>
            <a:r>
              <a:rPr lang="en-US" dirty="0">
                <a:solidFill>
                  <a:srgbClr val="BE711E"/>
                </a:solidFill>
              </a:rPr>
              <a:t>of inhospitable conditions?</a:t>
            </a:r>
          </a:p>
          <a:p>
            <a:pPr lvl="1"/>
            <a:r>
              <a:rPr lang="en-US" dirty="0"/>
              <a:t>How typical is each condition for success in my target population of users?</a:t>
            </a:r>
          </a:p>
          <a:p>
            <a:pPr lvl="1"/>
            <a:r>
              <a:rPr lang="en-US" dirty="0"/>
              <a:t>How can I support “robust-design” users</a:t>
            </a:r>
            <a:br>
              <a:rPr lang="en-US" dirty="0"/>
            </a:br>
            <a:r>
              <a:rPr lang="en-US" dirty="0"/>
              <a:t>in evolving towards conditions for success</a:t>
            </a:r>
            <a:br>
              <a:rPr lang="en-US" dirty="0"/>
            </a:br>
            <a:r>
              <a:rPr lang="en-US" dirty="0"/>
              <a:t>that enable full effectiveness?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Sustainability</a:t>
            </a:r>
            <a:r>
              <a:rPr lang="en-US" u="sng" dirty="0" smtClean="0"/>
              <a:t> </a:t>
            </a:r>
            <a:r>
              <a:rPr lang="en-US" u="sng" dirty="0"/>
              <a:t>Steps Towards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0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endParaRPr lang="en-US" sz="1200">
              <a:latin typeface="Arial Black" pitchFamily="34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88840"/>
            <a:ext cx="8229600" cy="42938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6"/>
                </a:solidFill>
              </a:rPr>
              <a:t>How can I modify the innovation to retain effectiveness while reducing resources and expertise required?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304D4D"/>
                </a:solidFill>
              </a:rPr>
              <a:t>How much is the overall power of the innovation affected by reducing its cost or the knowledge required to implement?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 much power is retained in a “light” version of the innovation that requires fewer resources or less expertise of its users?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 can I support “light” users to evolve towards sufficient resources and expertise</a:t>
            </a:r>
            <a:br>
              <a:rPr lang="en-US" sz="2400" dirty="0"/>
            </a:br>
            <a:r>
              <a:rPr lang="en-US" sz="2400" dirty="0"/>
              <a:t>to achieve full </a:t>
            </a:r>
            <a:r>
              <a:rPr lang="en-US" sz="2400" dirty="0" smtClean="0"/>
              <a:t>effectiveness?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Spread</a:t>
            </a:r>
            <a:r>
              <a:rPr lang="en-US" u="sng" dirty="0" smtClean="0"/>
              <a:t> </a:t>
            </a:r>
            <a:r>
              <a:rPr lang="en-US" u="sng" dirty="0"/>
              <a:t>Steps Towards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endParaRPr lang="en-US" sz="1200" dirty="0">
              <a:latin typeface="Arial Black" pitchFamily="34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E711E"/>
                </a:solidFill>
              </a:rPr>
              <a:t>How can I move beyond “brand” to support users as co-evaluators, co-designers, and co-</a:t>
            </a:r>
            <a:r>
              <a:rPr lang="en-US" dirty="0" err="1">
                <a:solidFill>
                  <a:srgbClr val="BE711E"/>
                </a:solidFill>
              </a:rPr>
              <a:t>scalers</a:t>
            </a:r>
            <a:r>
              <a:rPr lang="en-US" dirty="0">
                <a:solidFill>
                  <a:srgbClr val="BE711E"/>
                </a:solidFill>
              </a:rPr>
              <a:t>?</a:t>
            </a:r>
            <a:r>
              <a:rPr lang="en-US" sz="2800" dirty="0">
                <a:solidFill>
                  <a:srgbClr val="BE711E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How can I support users going beyond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the originators have accomplished?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can I build users’ capacity</a:t>
            </a:r>
            <a:br>
              <a:rPr lang="en-US" sz="2400" dirty="0"/>
            </a:br>
            <a:r>
              <a:rPr lang="en-US" sz="2400" dirty="0"/>
              <a:t>as co-evaluators? As co-designers?</a:t>
            </a:r>
            <a:br>
              <a:rPr lang="en-US" sz="2400" dirty="0"/>
            </a:br>
            <a:r>
              <a:rPr lang="en-US" sz="2400" dirty="0"/>
              <a:t>As co-</a:t>
            </a:r>
            <a:r>
              <a:rPr lang="en-US" sz="2400" dirty="0" err="1"/>
              <a:t>scalers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can users form a “community of practice” that helps answer questions about scale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Shift</a:t>
            </a:r>
            <a:r>
              <a:rPr lang="en-US" u="sng" dirty="0" smtClean="0"/>
              <a:t> </a:t>
            </a:r>
            <a:r>
              <a:rPr lang="en-US" u="sng" dirty="0"/>
              <a:t>Steps Towards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3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60376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/>
                </a:solidFill>
              </a:rPr>
              <a:t>How can I unlearn my beliefs, values,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and assumptions about the innovation?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willing am I to start the innovation process over again?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can I “make the familiar strange” to facilitate reconceptualization and discontinuous evolution?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can I form a “community of reflective redesign” with other innovators?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6512" y="0"/>
            <a:ext cx="9289032" cy="1529408"/>
          </a:xfrm>
          <a:prstGeom prst="rect">
            <a:avLst/>
          </a:prstGeom>
          <a:solidFill>
            <a:srgbClr val="CCE1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Evolution</a:t>
            </a:r>
            <a:r>
              <a:rPr lang="en-US" u="sng" dirty="0"/>
              <a:t> Steps Towards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49154" name="Picture 2" descr="C:\Users\allyknox.NORTHAMERICA\AppData\Local\Microsoft\Windows\Temporary Internet Files\Content.Outlook\HTX7A8HR\scale-fra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313"/>
            <a:ext cx="9144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79512" y="6309320"/>
            <a:ext cx="624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  <a:hlinkClick r:id="rId3"/>
              </a:rPr>
              <a:t>http://www.microsoft.com/education/demos/scale/index.html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tes_ppt_1">
  <a:themeElements>
    <a:clrScheme name="">
      <a:dk1>
        <a:srgbClr val="292113"/>
      </a:dk1>
      <a:lt1>
        <a:srgbClr val="EFEDE7"/>
      </a:lt1>
      <a:dk2>
        <a:srgbClr val="000000"/>
      </a:dk2>
      <a:lt2>
        <a:srgbClr val="746314"/>
      </a:lt2>
      <a:accent1>
        <a:srgbClr val="60999A"/>
      </a:accent1>
      <a:accent2>
        <a:srgbClr val="D27D22"/>
      </a:accent2>
      <a:accent3>
        <a:srgbClr val="F6F4F1"/>
      </a:accent3>
      <a:accent4>
        <a:srgbClr val="211B0E"/>
      </a:accent4>
      <a:accent5>
        <a:srgbClr val="B6CACA"/>
      </a:accent5>
      <a:accent6>
        <a:srgbClr val="BE711E"/>
      </a:accent6>
      <a:hlink>
        <a:srgbClr val="3086AB"/>
      </a:hlink>
      <a:folHlink>
        <a:srgbClr val="B69462"/>
      </a:folHlink>
    </a:clrScheme>
    <a:fontScheme name="Office Theme">
      <a:majorFont>
        <a:latin typeface="DIN-Medium"/>
        <a:ea typeface="ＭＳ Ｐゴシック"/>
        <a:cs typeface=""/>
      </a:majorFont>
      <a:minorFont>
        <a:latin typeface="DIN-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92113"/>
        </a:dk1>
        <a:lt1>
          <a:srgbClr val="ECE7D0"/>
        </a:lt1>
        <a:dk2>
          <a:srgbClr val="000000"/>
        </a:dk2>
        <a:lt2>
          <a:srgbClr val="746314"/>
        </a:lt2>
        <a:accent1>
          <a:srgbClr val="60999A"/>
        </a:accent1>
        <a:accent2>
          <a:srgbClr val="D27D22"/>
        </a:accent2>
        <a:accent3>
          <a:srgbClr val="F4F1E4"/>
        </a:accent3>
        <a:accent4>
          <a:srgbClr val="211B0E"/>
        </a:accent4>
        <a:accent5>
          <a:srgbClr val="B6CACA"/>
        </a:accent5>
        <a:accent6>
          <a:srgbClr val="BE711E"/>
        </a:accent6>
        <a:hlink>
          <a:srgbClr val="3086AB"/>
        </a:hlink>
        <a:folHlink>
          <a:srgbClr val="B694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Gates_ppt_1</Template>
  <TotalTime>1328</TotalTime>
  <Words>391</Words>
  <Application>Microsoft Macintosh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Gates_ppt_1</vt:lpstr>
      <vt:lpstr>Acrobat Document</vt:lpstr>
      <vt:lpstr>Scaling Up in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Harvard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in Education</dc:title>
  <dc:subject/>
  <dc:creator>Chris Dede</dc:creator>
  <cp:keywords/>
  <dc:description>Cite as: Dede, C. (2012, January). Scaling up in education. Presentation at Conversations on quality: a symposium on k-12 online learning, Cambridge, MA.
Unless otherwise specified, this work is licensed under a Creative Commons Attribution 3.0 United St</dc:description>
  <cp:lastModifiedBy>Brandon Muramatsu</cp:lastModifiedBy>
  <cp:revision>49</cp:revision>
  <cp:lastPrinted>2012-01-27T19:21:12Z</cp:lastPrinted>
  <dcterms:created xsi:type="dcterms:W3CDTF">2012-01-17T15:17:31Z</dcterms:created>
  <dcterms:modified xsi:type="dcterms:W3CDTF">2012-01-27T19:30:47Z</dcterms:modified>
  <cp:category/>
</cp:coreProperties>
</file>